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Lst>
  <p:notesMasterIdLst>
    <p:notesMasterId r:id="rId5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7" r:id="rId32"/>
    <p:sldId id="288" r:id="rId33"/>
    <p:sldId id="289" r:id="rId34"/>
    <p:sldId id="291" r:id="rId35"/>
    <p:sldId id="292" r:id="rId36"/>
    <p:sldId id="293" r:id="rId37"/>
    <p:sldId id="294" r:id="rId38"/>
    <p:sldId id="295" r:id="rId39"/>
    <p:sldId id="296" r:id="rId40"/>
    <p:sldId id="297" r:id="rId41"/>
    <p:sldId id="306" r:id="rId42"/>
    <p:sldId id="298" r:id="rId43"/>
    <p:sldId id="299" r:id="rId44"/>
    <p:sldId id="300" r:id="rId45"/>
    <p:sldId id="301" r:id="rId46"/>
    <p:sldId id="302" r:id="rId47"/>
    <p:sldId id="303" r:id="rId48"/>
    <p:sldId id="304" r:id="rId49"/>
    <p:sldId id="305" r:id="rId5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586"/>
  </p:normalViewPr>
  <p:slideViewPr>
    <p:cSldViewPr snapToGrid="0" snapToObjects="1">
      <p:cViewPr varScale="1">
        <p:scale>
          <a:sx n="107" d="100"/>
          <a:sy n="107" d="100"/>
        </p:scale>
        <p:origin x="78"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7822805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Margo discuss packets</a:t>
            </a:r>
          </a:p>
        </p:txBody>
      </p:sp>
    </p:spTree>
    <p:extLst>
      <p:ext uri="{BB962C8B-B14F-4D97-AF65-F5344CB8AC3E}">
        <p14:creationId xmlns:p14="http://schemas.microsoft.com/office/powerpoint/2010/main" val="846942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82160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614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82085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Directly related to reading ability</a:t>
            </a:r>
          </a:p>
          <a:p>
            <a:pPr lvl="0" rtl="0">
              <a:spcBef>
                <a:spcPts val="0"/>
              </a:spcBef>
              <a:buNone/>
            </a:pPr>
            <a:r>
              <a:rPr lang="en"/>
              <a:t>Reliable predictor of later reading ability</a:t>
            </a:r>
          </a:p>
          <a:p>
            <a:pPr lvl="0">
              <a:spcBef>
                <a:spcPts val="0"/>
              </a:spcBef>
              <a:buNone/>
            </a:pPr>
            <a:r>
              <a:rPr lang="en"/>
              <a:t>Deficits in PA are usually associated with deficits in reading</a:t>
            </a:r>
          </a:p>
        </p:txBody>
      </p:sp>
    </p:spTree>
    <p:extLst>
      <p:ext uri="{BB962C8B-B14F-4D97-AF65-F5344CB8AC3E}">
        <p14:creationId xmlns:p14="http://schemas.microsoft.com/office/powerpoint/2010/main" val="1662981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30668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6247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58721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48348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5575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 sz="1200">
                <a:solidFill>
                  <a:schemeClr val="dk1"/>
                </a:solidFill>
              </a:rPr>
              <a:t>Multisensory learning involves the use of visual, auditory, and kinesthetic-tactile pathways simultaneously to enhance memory and learning of written language.  </a:t>
            </a:r>
          </a:p>
          <a:p>
            <a:pPr lvl="0" rtl="0">
              <a:spcBef>
                <a:spcPts val="0"/>
              </a:spcBef>
              <a:buClr>
                <a:schemeClr val="dk1"/>
              </a:buClr>
              <a:buSzPct val="100000"/>
              <a:buFont typeface="Arial"/>
              <a:buNone/>
            </a:pPr>
            <a:r>
              <a:rPr lang="en">
                <a:solidFill>
                  <a:schemeClr val="dk1"/>
                </a:solidFill>
              </a:rPr>
              <a:t>				</a:t>
            </a:r>
          </a:p>
          <a:p>
            <a:pPr lvl="0" rtl="0">
              <a:spcBef>
                <a:spcPts val="0"/>
              </a:spcBef>
              <a:buClr>
                <a:schemeClr val="dk1"/>
              </a:buClr>
              <a:buSzPct val="100000"/>
              <a:buFont typeface="Arial"/>
              <a:buNone/>
            </a:pPr>
            <a:r>
              <a:rPr lang="en">
                <a:solidFill>
                  <a:schemeClr val="dk1"/>
                </a:solidFill>
              </a:rPr>
              <a:t>			</a:t>
            </a:r>
          </a:p>
          <a:p>
            <a:pPr lvl="0" rtl="0">
              <a:spcBef>
                <a:spcPts val="0"/>
              </a:spcBef>
              <a:buClr>
                <a:schemeClr val="dk1"/>
              </a:buClr>
              <a:buSzPct val="100000"/>
              <a:buFont typeface="Arial"/>
              <a:buNone/>
            </a:pPr>
            <a:r>
              <a:rPr lang="en">
                <a:solidFill>
                  <a:schemeClr val="dk1"/>
                </a:solidFill>
              </a:rPr>
              <a:t>		</a:t>
            </a:r>
          </a:p>
          <a:p>
            <a:pPr lvl="0">
              <a:spcBef>
                <a:spcPts val="0"/>
              </a:spcBef>
              <a:buNone/>
            </a:pPr>
            <a:endParaRPr/>
          </a:p>
        </p:txBody>
      </p:sp>
    </p:spTree>
    <p:extLst>
      <p:ext uri="{BB962C8B-B14F-4D97-AF65-F5344CB8AC3E}">
        <p14:creationId xmlns:p14="http://schemas.microsoft.com/office/powerpoint/2010/main" val="96444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Margo</a:t>
            </a:r>
          </a:p>
        </p:txBody>
      </p:sp>
    </p:spTree>
    <p:extLst>
      <p:ext uri="{BB962C8B-B14F-4D97-AF65-F5344CB8AC3E}">
        <p14:creationId xmlns:p14="http://schemas.microsoft.com/office/powerpoint/2010/main" val="524688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In worskstation section of notebook</a:t>
            </a:r>
          </a:p>
        </p:txBody>
      </p:sp>
    </p:spTree>
    <p:extLst>
      <p:ext uri="{BB962C8B-B14F-4D97-AF65-F5344CB8AC3E}">
        <p14:creationId xmlns:p14="http://schemas.microsoft.com/office/powerpoint/2010/main" val="2118421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600"/>
              </a:spcBef>
              <a:buClr>
                <a:schemeClr val="dk1"/>
              </a:buClr>
              <a:buSzPct val="61111"/>
              <a:buFont typeface="Arial"/>
              <a:buNone/>
            </a:pPr>
            <a:r>
              <a:rPr lang="en" sz="1800"/>
              <a:t>Fluency is an essential feature of proficient reading.  Dysfluent readers are exposed to less text and avoid reading due to frustration leading to less vocabulary and content (Stanovich, 1986)</a:t>
            </a:r>
            <a:r>
              <a:rPr lang="en" sz="1800">
                <a:solidFill>
                  <a:schemeClr val="lt1"/>
                </a:solidFill>
              </a:rPr>
              <a:t>en  Dc</a:t>
            </a:r>
          </a:p>
        </p:txBody>
      </p:sp>
    </p:spTree>
    <p:extLst>
      <p:ext uri="{BB962C8B-B14F-4D97-AF65-F5344CB8AC3E}">
        <p14:creationId xmlns:p14="http://schemas.microsoft.com/office/powerpoint/2010/main" val="152022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52867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R</a:t>
            </a:r>
            <a:r>
              <a:rPr lang="en" dirty="0" err="1" smtClean="0"/>
              <a:t>epeated</a:t>
            </a:r>
            <a:r>
              <a:rPr lang="en" dirty="0" smtClean="0"/>
              <a:t> </a:t>
            </a:r>
            <a:r>
              <a:rPr lang="en" dirty="0"/>
              <a:t>oral reading practice has been shown to improve reading rate, accuracy &amp; comprehension</a:t>
            </a:r>
          </a:p>
          <a:p>
            <a:pPr lvl="0">
              <a:spcBef>
                <a:spcPts val="0"/>
              </a:spcBef>
              <a:buNone/>
            </a:pPr>
            <a:r>
              <a:rPr lang="en" dirty="0"/>
              <a:t>the optimal number or repeated readings appears to be 4.</a:t>
            </a:r>
          </a:p>
        </p:txBody>
      </p:sp>
    </p:spTree>
    <p:extLst>
      <p:ext uri="{BB962C8B-B14F-4D97-AF65-F5344CB8AC3E}">
        <p14:creationId xmlns:p14="http://schemas.microsoft.com/office/powerpoint/2010/main" val="201690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Use to progress monitor</a:t>
            </a:r>
          </a:p>
          <a:p>
            <a:pPr lvl="0" rtl="0">
              <a:spcBef>
                <a:spcPts val="0"/>
              </a:spcBef>
              <a:buNone/>
            </a:pPr>
            <a:r>
              <a:rPr lang="en"/>
              <a:t>Let student listen to himself </a:t>
            </a:r>
          </a:p>
          <a:p>
            <a:pPr lvl="0" rtl="0">
              <a:spcBef>
                <a:spcPts val="0"/>
              </a:spcBef>
              <a:buNone/>
            </a:pPr>
            <a:r>
              <a:rPr lang="en"/>
              <a:t>Show student their growth</a:t>
            </a:r>
          </a:p>
          <a:p>
            <a:pPr lvl="0">
              <a:spcBef>
                <a:spcPts val="0"/>
              </a:spcBef>
              <a:buNone/>
            </a:pPr>
            <a:r>
              <a:rPr lang="en"/>
              <a:t>Email files to classroom teacher for conferences </a:t>
            </a:r>
          </a:p>
        </p:txBody>
      </p:sp>
    </p:spTree>
    <p:extLst>
      <p:ext uri="{BB962C8B-B14F-4D97-AF65-F5344CB8AC3E}">
        <p14:creationId xmlns:p14="http://schemas.microsoft.com/office/powerpoint/2010/main" val="213801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22262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48031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1154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7518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282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Literacy page has link to presentation</a:t>
            </a:r>
          </a:p>
        </p:txBody>
      </p:sp>
    </p:spTree>
    <p:extLst>
      <p:ext uri="{BB962C8B-B14F-4D97-AF65-F5344CB8AC3E}">
        <p14:creationId xmlns:p14="http://schemas.microsoft.com/office/powerpoint/2010/main" val="700108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82936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76902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86222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5789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66235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sz="1100" kern="1200" dirty="0" smtClean="0">
                <a:solidFill>
                  <a:schemeClr val="tx1"/>
                </a:solidFill>
                <a:latin typeface="+mn-lt"/>
                <a:ea typeface="+mn-ea"/>
                <a:cs typeface="+mn-cs"/>
              </a:rPr>
              <a:t>5-day training this summer</a:t>
            </a:r>
            <a:r>
              <a:rPr lang="en-US" sz="1100" kern="1200" baseline="0" dirty="0" smtClean="0">
                <a:solidFill>
                  <a:schemeClr val="tx1"/>
                </a:solidFill>
                <a:latin typeface="+mn-lt"/>
                <a:ea typeface="+mn-ea"/>
                <a:cs typeface="+mn-cs"/>
              </a:rPr>
              <a:t> in Salem </a:t>
            </a:r>
            <a:r>
              <a:rPr lang="en-US" sz="1100" kern="1200" dirty="0" smtClean="0">
                <a:solidFill>
                  <a:schemeClr val="tx1"/>
                </a:solidFill>
                <a:latin typeface="+mn-lt"/>
                <a:ea typeface="+mn-ea"/>
                <a:cs typeface="+mn-cs"/>
              </a:rPr>
              <a:t>most likely be in August. The cost is $1095 per an individual. Contact</a:t>
            </a:r>
            <a:r>
              <a:rPr lang="en-US" sz="1100" kern="1200" baseline="0" dirty="0" smtClean="0">
                <a:solidFill>
                  <a:schemeClr val="tx1"/>
                </a:solidFill>
                <a:latin typeface="+mn-lt"/>
                <a:ea typeface="+mn-ea"/>
                <a:cs typeface="+mn-cs"/>
              </a:rPr>
              <a:t> Randy Jennings</a:t>
            </a:r>
            <a:endParaRPr dirty="0"/>
          </a:p>
        </p:txBody>
      </p:sp>
    </p:spTree>
    <p:extLst>
      <p:ext uri="{BB962C8B-B14F-4D97-AF65-F5344CB8AC3E}">
        <p14:creationId xmlns:p14="http://schemas.microsoft.com/office/powerpoint/2010/main" val="1242608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37949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77849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77210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5344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6288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A student with a print disability due to one of the following</a:t>
            </a:r>
          </a:p>
          <a:p>
            <a:pPr lvl="0" rtl="0">
              <a:spcBef>
                <a:spcPts val="0"/>
              </a:spcBef>
              <a:buNone/>
            </a:pPr>
            <a:r>
              <a:rPr lang="en-US" dirty="0" smtClean="0"/>
              <a:t>blindness,</a:t>
            </a:r>
          </a:p>
          <a:p>
            <a:pPr lvl="0" rtl="0">
              <a:spcBef>
                <a:spcPts val="0"/>
              </a:spcBef>
              <a:buNone/>
            </a:pPr>
            <a:r>
              <a:rPr lang="en-US" dirty="0" smtClean="0"/>
              <a:t>visual disability,</a:t>
            </a:r>
          </a:p>
          <a:p>
            <a:pPr lvl="0" rtl="0">
              <a:spcBef>
                <a:spcPts val="0"/>
              </a:spcBef>
              <a:buNone/>
            </a:pPr>
            <a:r>
              <a:rPr lang="en-US" dirty="0" smtClean="0"/>
              <a:t>physical limitation,</a:t>
            </a:r>
          </a:p>
          <a:p>
            <a:pPr lvl="0" rtl="0">
              <a:spcBef>
                <a:spcPts val="0"/>
              </a:spcBef>
              <a:buNone/>
            </a:pPr>
            <a:r>
              <a:rPr lang="en-US" dirty="0" smtClean="0"/>
              <a:t>reading disability resulting from organic dysfunction.	</a:t>
            </a:r>
          </a:p>
          <a:p>
            <a:pPr lvl="0" rtl="0">
              <a:spcBef>
                <a:spcPts val="0"/>
              </a:spcBef>
              <a:buNone/>
            </a:pPr>
            <a:endParaRPr dirty="0"/>
          </a:p>
        </p:txBody>
      </p:sp>
    </p:spTree>
    <p:extLst>
      <p:ext uri="{BB962C8B-B14F-4D97-AF65-F5344CB8AC3E}">
        <p14:creationId xmlns:p14="http://schemas.microsoft.com/office/powerpoint/2010/main" val="4842380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Think about your guiding questions and make notes in your participant journal</a:t>
            </a:r>
          </a:p>
        </p:txBody>
      </p:sp>
    </p:spTree>
    <p:extLst>
      <p:ext uri="{BB962C8B-B14F-4D97-AF65-F5344CB8AC3E}">
        <p14:creationId xmlns:p14="http://schemas.microsoft.com/office/powerpoint/2010/main" val="1775473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245497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670662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86086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392733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50003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15505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7149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14937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26371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Florida Center for Reading REsearch</a:t>
            </a:r>
          </a:p>
          <a:p>
            <a:pPr lvl="0">
              <a:spcBef>
                <a:spcPts val="0"/>
              </a:spcBef>
              <a:buNone/>
            </a:pPr>
            <a:r>
              <a:rPr lang="en"/>
              <a:t>How do you ensure differentiation</a:t>
            </a:r>
          </a:p>
        </p:txBody>
      </p:sp>
    </p:spTree>
    <p:extLst>
      <p:ext uri="{BB962C8B-B14F-4D97-AF65-F5344CB8AC3E}">
        <p14:creationId xmlns:p14="http://schemas.microsoft.com/office/powerpoint/2010/main" val="1927495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2218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lvl="0" algn="ctr">
              <a:spcBef>
                <a:spcPts val="0"/>
              </a:spcBef>
              <a:buClr>
                <a:schemeClr val="lt2"/>
              </a:buClr>
              <a:buNone/>
              <a:defRPr>
                <a:solidFill>
                  <a:schemeClr val="lt2"/>
                </a:solidFill>
              </a:defRPr>
            </a:lvl1pPr>
            <a:lvl2pPr lvl="1" algn="ctr">
              <a:spcBef>
                <a:spcPts val="0"/>
              </a:spcBef>
              <a:buClr>
                <a:schemeClr val="lt2"/>
              </a:buClr>
              <a:buSzPct val="100000"/>
              <a:buNone/>
              <a:defRPr sz="3000">
                <a:solidFill>
                  <a:schemeClr val="lt2"/>
                </a:solidFill>
              </a:defRPr>
            </a:lvl2pPr>
            <a:lvl3pPr lvl="2" algn="ctr">
              <a:spcBef>
                <a:spcPts val="0"/>
              </a:spcBef>
              <a:buClr>
                <a:schemeClr val="lt2"/>
              </a:buClr>
              <a:buSzPct val="100000"/>
              <a:buNone/>
              <a:defRPr sz="3000">
                <a:solidFill>
                  <a:schemeClr val="lt2"/>
                </a:solidFill>
              </a:defRPr>
            </a:lvl3pPr>
            <a:lvl4pPr lvl="3" algn="ctr">
              <a:spcBef>
                <a:spcPts val="0"/>
              </a:spcBef>
              <a:buClr>
                <a:schemeClr val="lt2"/>
              </a:buClr>
              <a:buSzPct val="100000"/>
              <a:buNone/>
              <a:defRPr sz="3000">
                <a:solidFill>
                  <a:schemeClr val="lt2"/>
                </a:solidFill>
              </a:defRPr>
            </a:lvl4pPr>
            <a:lvl5pPr lvl="4" algn="ctr">
              <a:spcBef>
                <a:spcPts val="0"/>
              </a:spcBef>
              <a:buClr>
                <a:schemeClr val="lt2"/>
              </a:buClr>
              <a:buSzPct val="100000"/>
              <a:buNone/>
              <a:defRPr sz="3000">
                <a:solidFill>
                  <a:schemeClr val="lt2"/>
                </a:solidFill>
              </a:defRPr>
            </a:lvl5pPr>
            <a:lvl6pPr lvl="5" algn="ctr">
              <a:spcBef>
                <a:spcPts val="0"/>
              </a:spcBef>
              <a:buClr>
                <a:schemeClr val="lt2"/>
              </a:buClr>
              <a:buSzPct val="100000"/>
              <a:buNone/>
              <a:defRPr sz="3000">
                <a:solidFill>
                  <a:schemeClr val="lt2"/>
                </a:solidFill>
              </a:defRPr>
            </a:lvl6pPr>
            <a:lvl7pPr lvl="6" algn="ctr">
              <a:spcBef>
                <a:spcPts val="0"/>
              </a:spcBef>
              <a:buClr>
                <a:schemeClr val="lt2"/>
              </a:buClr>
              <a:buSzPct val="100000"/>
              <a:buNone/>
              <a:defRPr sz="3000">
                <a:solidFill>
                  <a:schemeClr val="lt2"/>
                </a:solidFill>
              </a:defRPr>
            </a:lvl7pPr>
            <a:lvl8pPr lvl="7" algn="ctr">
              <a:spcBef>
                <a:spcPts val="0"/>
              </a:spcBef>
              <a:buClr>
                <a:schemeClr val="lt2"/>
              </a:buClr>
              <a:buSzPct val="100000"/>
              <a:buNone/>
              <a:defRPr sz="3000">
                <a:solidFill>
                  <a:schemeClr val="lt2"/>
                </a:solidFill>
              </a:defRPr>
            </a:lvl8pPr>
            <a:lvl9pPr lvl="8" algn="ctr">
              <a:spcBef>
                <a:spcPts val="0"/>
              </a:spcBef>
              <a:buClr>
                <a:schemeClr val="lt2"/>
              </a:buClr>
              <a:buSzPct val="100000"/>
              <a:buNone/>
              <a:defRPr sz="3000">
                <a:solidFill>
                  <a:schemeClr val="lt2"/>
                </a:solidFill>
              </a:defRPr>
            </a:lvl9pPr>
          </a:lstStyle>
          <a:p>
            <a:endParaRPr/>
          </a:p>
        </p:txBody>
      </p:sp>
      <p:sp>
        <p:nvSpPr>
          <p:cNvPr id="11" name="Shape 11"/>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2" name="Shape 1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8" name="Shape 48"/>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55" name="Shape 55"/>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Main poi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60"/>
        <p:cNvGrpSpPr/>
        <p:nvPr/>
      </p:nvGrpSpPr>
      <p:grpSpPr>
        <a:xfrm>
          <a:off x="0" y="0"/>
          <a:ext cx="0" cy="0"/>
          <a:chOff x="0" y="0"/>
          <a:chExt cx="0" cy="0"/>
        </a:xfrm>
      </p:grpSpPr>
      <p:sp>
        <p:nvSpPr>
          <p:cNvPr id="61" name="Shape 61"/>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62" name="Shape 62"/>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63" name="Shape 63"/>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dk1"/>
              </a:buClr>
              <a:defRPr>
                <a:solidFill>
                  <a:schemeClr val="dk1"/>
                </a:solidFill>
              </a:defRPr>
            </a:lvl1pPr>
            <a:lvl2pPr lvl="1" rtl="0">
              <a:spcBef>
                <a:spcPts val="0"/>
              </a:spcBef>
              <a:buClr>
                <a:schemeClr val="dk1"/>
              </a:buClr>
              <a:defRPr>
                <a:solidFill>
                  <a:schemeClr val="dk1"/>
                </a:solidFill>
              </a:defRPr>
            </a:lvl2pPr>
            <a:lvl3pPr lvl="2" rtl="0">
              <a:spcBef>
                <a:spcPts val="0"/>
              </a:spcBef>
              <a:buClr>
                <a:schemeClr val="dk1"/>
              </a:buClr>
              <a:defRPr>
                <a:solidFill>
                  <a:schemeClr val="dk1"/>
                </a:solidFill>
              </a:defRPr>
            </a:lvl3pPr>
            <a:lvl4pPr lvl="3" rtl="0">
              <a:spcBef>
                <a:spcPts val="0"/>
              </a:spcBef>
              <a:buClr>
                <a:schemeClr val="dk1"/>
              </a:buClr>
              <a:defRPr>
                <a:solidFill>
                  <a:schemeClr val="dk1"/>
                </a:solidFill>
              </a:defRPr>
            </a:lvl4pPr>
            <a:lvl5pPr lvl="4" rtl="0">
              <a:spcBef>
                <a:spcPts val="0"/>
              </a:spcBef>
              <a:buClr>
                <a:schemeClr val="dk1"/>
              </a:buClr>
              <a:defRPr>
                <a:solidFill>
                  <a:schemeClr val="dk1"/>
                </a:solidFill>
              </a:defRPr>
            </a:lvl5pPr>
            <a:lvl6pPr lvl="5" rtl="0">
              <a:spcBef>
                <a:spcPts val="0"/>
              </a:spcBef>
              <a:buClr>
                <a:schemeClr val="dk1"/>
              </a:buClr>
              <a:defRPr>
                <a:solidFill>
                  <a:schemeClr val="dk1"/>
                </a:solidFill>
              </a:defRPr>
            </a:lvl6pPr>
            <a:lvl7pPr lvl="6" rtl="0">
              <a:spcBef>
                <a:spcPts val="0"/>
              </a:spcBef>
              <a:buClr>
                <a:schemeClr val="dk1"/>
              </a:buClr>
              <a:defRPr>
                <a:solidFill>
                  <a:schemeClr val="dk1"/>
                </a:solidFill>
              </a:defRPr>
            </a:lvl7pPr>
            <a:lvl8pPr lvl="7" rtl="0">
              <a:spcBef>
                <a:spcPts val="0"/>
              </a:spcBef>
              <a:buClr>
                <a:schemeClr val="dk1"/>
              </a:buClr>
              <a:defRPr>
                <a:solidFill>
                  <a:schemeClr val="dk1"/>
                </a:solidFill>
              </a:defRPr>
            </a:lvl8pPr>
            <a:lvl9pPr lvl="8" rtl="0">
              <a:spcBef>
                <a:spcPts val="0"/>
              </a:spcBef>
              <a:buClr>
                <a:schemeClr val="dk1"/>
              </a:buClr>
              <a:defRPr>
                <a:solidFill>
                  <a:schemeClr val="dk1"/>
                </a:solidFill>
              </a:defRPr>
            </a:lvl9pPr>
          </a:lstStyle>
          <a:p>
            <a:endParaRPr/>
          </a:p>
        </p:txBody>
      </p:sp>
      <p:sp>
        <p:nvSpPr>
          <p:cNvPr id="65" name="Shape 6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ig number">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71" name="Shape 71"/>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72" name="Shape 7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3"/>
        <p:cNvGrpSpPr/>
        <p:nvPr/>
      </p:nvGrpSpPr>
      <p:grpSpPr>
        <a:xfrm>
          <a:off x="0" y="0"/>
          <a:ext cx="0" cy="0"/>
          <a:chOff x="0" y="0"/>
          <a:chExt cx="0" cy="0"/>
        </a:xfrm>
      </p:grpSpPr>
      <p:sp>
        <p:nvSpPr>
          <p:cNvPr id="74" name="Shape 7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 name="Shape 15"/>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lvl="0" algn="ctr">
              <a:spcBef>
                <a:spcPts val="0"/>
              </a:spcBef>
              <a:buSzPct val="100000"/>
              <a:buNone/>
              <a:defRPr sz="1800"/>
            </a:lvl1pPr>
          </a:lstStyle>
          <a:p>
            <a:endParaRPr/>
          </a:p>
        </p:txBody>
      </p:sp>
      <p:sp>
        <p:nvSpPr>
          <p:cNvPr id="27" name="Shape 2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4"/>
        <p:cNvGrpSpPr/>
        <p:nvPr/>
      </p:nvGrpSpPr>
      <p:grpSpPr>
        <a:xfrm>
          <a:off x="0" y="0"/>
          <a:ext cx="0" cy="0"/>
          <a:chOff x="0" y="0"/>
          <a:chExt cx="0" cy="0"/>
        </a:xfrm>
      </p:grpSpPr>
      <p:sp>
        <p:nvSpPr>
          <p:cNvPr id="35" name="Shape 35"/>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36" name="Shape 36"/>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3" name="Shape 43"/>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a:spcBef>
                <a:spcPts val="0"/>
              </a:spcBef>
              <a:buClr>
                <a:schemeClr val="lt1"/>
              </a:buClr>
              <a:buSzPct val="100000"/>
              <a:buNone/>
              <a:defRPr sz="3600" b="1">
                <a:solidFill>
                  <a:schemeClr val="lt1"/>
                </a:solidFill>
              </a:defRPr>
            </a:lvl1pPr>
            <a:lvl2pPr lvl="1">
              <a:spcBef>
                <a:spcPts val="0"/>
              </a:spcBef>
              <a:buClr>
                <a:schemeClr val="lt1"/>
              </a:buClr>
              <a:buSzPct val="100000"/>
              <a:buNone/>
              <a:defRPr sz="3600" b="1">
                <a:solidFill>
                  <a:schemeClr val="lt1"/>
                </a:solidFill>
              </a:defRPr>
            </a:lvl2pPr>
            <a:lvl3pPr lvl="2">
              <a:spcBef>
                <a:spcPts val="0"/>
              </a:spcBef>
              <a:buClr>
                <a:schemeClr val="lt1"/>
              </a:buClr>
              <a:buSzPct val="100000"/>
              <a:buNone/>
              <a:defRPr sz="3600" b="1">
                <a:solidFill>
                  <a:schemeClr val="lt1"/>
                </a:solidFill>
              </a:defRPr>
            </a:lvl3pPr>
            <a:lvl4pPr lvl="3">
              <a:spcBef>
                <a:spcPts val="0"/>
              </a:spcBef>
              <a:buClr>
                <a:schemeClr val="lt1"/>
              </a:buClr>
              <a:buSzPct val="100000"/>
              <a:buNone/>
              <a:defRPr sz="3600" b="1">
                <a:solidFill>
                  <a:schemeClr val="lt1"/>
                </a:solidFill>
              </a:defRPr>
            </a:lvl4pPr>
            <a:lvl5pPr lvl="4">
              <a:spcBef>
                <a:spcPts val="0"/>
              </a:spcBef>
              <a:buClr>
                <a:schemeClr val="lt1"/>
              </a:buClr>
              <a:buSzPct val="100000"/>
              <a:buNone/>
              <a:defRPr sz="3600" b="1">
                <a:solidFill>
                  <a:schemeClr val="lt1"/>
                </a:solidFill>
              </a:defRPr>
            </a:lvl5pPr>
            <a:lvl6pPr lvl="5">
              <a:spcBef>
                <a:spcPts val="0"/>
              </a:spcBef>
              <a:buClr>
                <a:schemeClr val="lt1"/>
              </a:buClr>
              <a:buSzPct val="100000"/>
              <a:buNone/>
              <a:defRPr sz="3600" b="1">
                <a:solidFill>
                  <a:schemeClr val="lt1"/>
                </a:solidFill>
              </a:defRPr>
            </a:lvl6pPr>
            <a:lvl7pPr lvl="6">
              <a:spcBef>
                <a:spcPts val="0"/>
              </a:spcBef>
              <a:buClr>
                <a:schemeClr val="lt1"/>
              </a:buClr>
              <a:buSzPct val="100000"/>
              <a:buNone/>
              <a:defRPr sz="3600" b="1">
                <a:solidFill>
                  <a:schemeClr val="lt1"/>
                </a:solidFill>
              </a:defRPr>
            </a:lvl7pPr>
            <a:lvl8pPr lvl="7">
              <a:spcBef>
                <a:spcPts val="0"/>
              </a:spcBef>
              <a:buClr>
                <a:schemeClr val="lt1"/>
              </a:buClr>
              <a:buSzPct val="100000"/>
              <a:buNone/>
              <a:defRPr sz="3600" b="1">
                <a:solidFill>
                  <a:schemeClr val="lt1"/>
                </a:solidFill>
              </a:defRPr>
            </a:lvl8pPr>
            <a:lvl9pPr lvl="8">
              <a:spcBef>
                <a:spcPts val="0"/>
              </a:spcBef>
              <a:buClr>
                <a:schemeClr val="lt1"/>
              </a:buClr>
              <a:buSzPct val="100000"/>
              <a:buNone/>
              <a:defRPr sz="3600" b="1">
                <a:solidFill>
                  <a:schemeClr val="lt1"/>
                </a:solidFill>
              </a:defRPr>
            </a:lvl9pPr>
          </a:lstStyle>
          <a:p>
            <a:endParaRPr/>
          </a:p>
        </p:txBody>
      </p:sp>
      <p:sp>
        <p:nvSpPr>
          <p:cNvPr id="7" name="Shape 7"/>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lvl="0">
              <a:spcBef>
                <a:spcPts val="600"/>
              </a:spcBef>
              <a:buClr>
                <a:schemeClr val="lt1"/>
              </a:buClr>
              <a:buSzPct val="100000"/>
              <a:defRPr sz="3000">
                <a:solidFill>
                  <a:schemeClr val="lt1"/>
                </a:solidFill>
              </a:defRPr>
            </a:lvl1pPr>
            <a:lvl2pPr lvl="1">
              <a:spcBef>
                <a:spcPts val="480"/>
              </a:spcBef>
              <a:buClr>
                <a:schemeClr val="lt1"/>
              </a:buClr>
              <a:buSzPct val="100000"/>
              <a:defRPr sz="2400">
                <a:solidFill>
                  <a:schemeClr val="lt1"/>
                </a:solidFill>
              </a:defRPr>
            </a:lvl2pPr>
            <a:lvl3pPr lvl="2">
              <a:spcBef>
                <a:spcPts val="480"/>
              </a:spcBef>
              <a:buClr>
                <a:schemeClr val="lt1"/>
              </a:buClr>
              <a:buSzPct val="100000"/>
              <a:defRPr sz="2400">
                <a:solidFill>
                  <a:schemeClr val="lt1"/>
                </a:solidFill>
              </a:defRPr>
            </a:lvl3pPr>
            <a:lvl4pPr lvl="3">
              <a:spcBef>
                <a:spcPts val="360"/>
              </a:spcBef>
              <a:buClr>
                <a:schemeClr val="lt1"/>
              </a:buClr>
              <a:buSzPct val="100000"/>
              <a:defRPr sz="1800">
                <a:solidFill>
                  <a:schemeClr val="lt1"/>
                </a:solidFill>
              </a:defRPr>
            </a:lvl4pPr>
            <a:lvl5pPr lvl="4">
              <a:spcBef>
                <a:spcPts val="360"/>
              </a:spcBef>
              <a:buClr>
                <a:schemeClr val="lt1"/>
              </a:buClr>
              <a:buSzPct val="100000"/>
              <a:defRPr sz="1800">
                <a:solidFill>
                  <a:schemeClr val="lt1"/>
                </a:solidFill>
              </a:defRPr>
            </a:lvl5pPr>
            <a:lvl6pPr lvl="5">
              <a:spcBef>
                <a:spcPts val="360"/>
              </a:spcBef>
              <a:buClr>
                <a:schemeClr val="lt1"/>
              </a:buClr>
              <a:buSzPct val="100000"/>
              <a:defRPr sz="1800">
                <a:solidFill>
                  <a:schemeClr val="lt1"/>
                </a:solidFill>
              </a:defRPr>
            </a:lvl6pPr>
            <a:lvl7pPr lvl="6">
              <a:spcBef>
                <a:spcPts val="360"/>
              </a:spcBef>
              <a:buClr>
                <a:schemeClr val="lt1"/>
              </a:buClr>
              <a:buSzPct val="100000"/>
              <a:defRPr sz="1800">
                <a:solidFill>
                  <a:schemeClr val="lt1"/>
                </a:solidFill>
              </a:defRPr>
            </a:lvl7pPr>
            <a:lvl8pPr lvl="7">
              <a:spcBef>
                <a:spcPts val="360"/>
              </a:spcBef>
              <a:buClr>
                <a:schemeClr val="lt1"/>
              </a:buClr>
              <a:buSzPct val="100000"/>
              <a:defRPr sz="1800">
                <a:solidFill>
                  <a:schemeClr val="lt1"/>
                </a:solidFill>
              </a:defRPr>
            </a:lvl8pPr>
            <a:lvl9pPr lvl="8">
              <a:spcBef>
                <a:spcPts val="360"/>
              </a:spcBef>
              <a:buClr>
                <a:schemeClr val="lt1"/>
              </a:buClr>
              <a:buSzPct val="100000"/>
              <a:defRPr sz="1800">
                <a:solidFill>
                  <a:schemeClr val="lt1"/>
                </a:solidFill>
              </a:defRPr>
            </a:lvl9pPr>
          </a:lstStyle>
          <a:p>
            <a:endParaRPr/>
          </a:p>
        </p:txBody>
      </p:sp>
      <p:sp>
        <p:nvSpPr>
          <p:cNvPr id="8" name="Shape 8"/>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300">
                <a:solidFill>
                  <a:schemeClr val="lt1"/>
                </a:solidFill>
              </a:rPr>
              <a:t>‹#›</a:t>
            </a:fld>
            <a:endParaRPr lang="en" sz="1300">
              <a:solidFill>
                <a:schemeClr val="lt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32" name="Shape 32"/>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lt2"/>
              </a:buClr>
              <a:buSzPct val="100000"/>
              <a:defRPr sz="1800">
                <a:solidFill>
                  <a:schemeClr val="lt2"/>
                </a:solidFill>
              </a:defRPr>
            </a:lvl1pPr>
            <a:lvl2pPr lvl="1" rtl="0">
              <a:lnSpc>
                <a:spcPct val="115000"/>
              </a:lnSpc>
              <a:spcBef>
                <a:spcPts val="0"/>
              </a:spcBef>
              <a:spcAft>
                <a:spcPts val="1600"/>
              </a:spcAft>
              <a:buClr>
                <a:schemeClr val="lt2"/>
              </a:buClr>
              <a:defRPr>
                <a:solidFill>
                  <a:schemeClr val="lt2"/>
                </a:solidFill>
              </a:defRPr>
            </a:lvl2pPr>
            <a:lvl3pPr lvl="2" rtl="0">
              <a:lnSpc>
                <a:spcPct val="115000"/>
              </a:lnSpc>
              <a:spcBef>
                <a:spcPts val="0"/>
              </a:spcBef>
              <a:spcAft>
                <a:spcPts val="1600"/>
              </a:spcAft>
              <a:buClr>
                <a:schemeClr val="lt2"/>
              </a:buClr>
              <a:defRPr>
                <a:solidFill>
                  <a:schemeClr val="lt2"/>
                </a:solidFill>
              </a:defRPr>
            </a:lvl3pPr>
            <a:lvl4pPr lvl="3" rtl="0">
              <a:lnSpc>
                <a:spcPct val="115000"/>
              </a:lnSpc>
              <a:spcBef>
                <a:spcPts val="0"/>
              </a:spcBef>
              <a:spcAft>
                <a:spcPts val="1600"/>
              </a:spcAft>
              <a:buClr>
                <a:schemeClr val="lt2"/>
              </a:buClr>
              <a:defRPr>
                <a:solidFill>
                  <a:schemeClr val="lt2"/>
                </a:solidFill>
              </a:defRPr>
            </a:lvl4pPr>
            <a:lvl5pPr lvl="4" rtl="0">
              <a:lnSpc>
                <a:spcPct val="115000"/>
              </a:lnSpc>
              <a:spcBef>
                <a:spcPts val="0"/>
              </a:spcBef>
              <a:spcAft>
                <a:spcPts val="1600"/>
              </a:spcAft>
              <a:buClr>
                <a:schemeClr val="lt2"/>
              </a:buClr>
              <a:defRPr>
                <a:solidFill>
                  <a:schemeClr val="lt2"/>
                </a:solidFill>
              </a:defRPr>
            </a:lvl5pPr>
            <a:lvl6pPr lvl="5" rtl="0">
              <a:lnSpc>
                <a:spcPct val="115000"/>
              </a:lnSpc>
              <a:spcBef>
                <a:spcPts val="0"/>
              </a:spcBef>
              <a:spcAft>
                <a:spcPts val="1600"/>
              </a:spcAft>
              <a:buClr>
                <a:schemeClr val="lt2"/>
              </a:buClr>
              <a:defRPr>
                <a:solidFill>
                  <a:schemeClr val="lt2"/>
                </a:solidFill>
              </a:defRPr>
            </a:lvl6pPr>
            <a:lvl7pPr lvl="6" rtl="0">
              <a:lnSpc>
                <a:spcPct val="115000"/>
              </a:lnSpc>
              <a:spcBef>
                <a:spcPts val="0"/>
              </a:spcBef>
              <a:spcAft>
                <a:spcPts val="1600"/>
              </a:spcAft>
              <a:buClr>
                <a:schemeClr val="lt2"/>
              </a:buClr>
              <a:defRPr>
                <a:solidFill>
                  <a:schemeClr val="lt2"/>
                </a:solidFill>
              </a:defRPr>
            </a:lvl7pPr>
            <a:lvl8pPr lvl="7" rtl="0">
              <a:lnSpc>
                <a:spcPct val="115000"/>
              </a:lnSpc>
              <a:spcBef>
                <a:spcPts val="0"/>
              </a:spcBef>
              <a:spcAft>
                <a:spcPts val="1600"/>
              </a:spcAft>
              <a:buClr>
                <a:schemeClr val="lt2"/>
              </a:buClr>
              <a:defRPr>
                <a:solidFill>
                  <a:schemeClr val="lt2"/>
                </a:solidFill>
              </a:defRPr>
            </a:lvl8pPr>
            <a:lvl9pPr lvl="8" rtl="0">
              <a:lnSpc>
                <a:spcPct val="115000"/>
              </a:lnSpc>
              <a:spcBef>
                <a:spcPts val="0"/>
              </a:spcBef>
              <a:spcAft>
                <a:spcPts val="1600"/>
              </a:spcAft>
              <a:buClr>
                <a:schemeClr val="lt2"/>
              </a:buClr>
              <a:defRPr>
                <a:solidFill>
                  <a:schemeClr val="lt2"/>
                </a:solidFill>
              </a:defRPr>
            </a:lvl9pPr>
          </a:lstStyle>
          <a:p>
            <a:endParaRPr/>
          </a:p>
        </p:txBody>
      </p:sp>
      <p:sp>
        <p:nvSpPr>
          <p:cNvPr id="33" name="Shape 33"/>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ocs.google.com/document/d/13PzbRkv8Bm2d6jR7ircovKONq8d_MRIOSbA_dQ0953U/edit?usp=shar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als.virginia.edu/rti-rti.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itunes.apple.com/us/app/phonics-awareness-1st-grade/id467417553?mt=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itunes.apple.com/us/app/reading-raven-hd/id496586135?mt=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als.virginia.edu/rti-rti.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hyperlink" Target="http://education.wm.edu/centers/ttac/documents/webinars/languageinstructionsupportdocs/Lesson%200%20intro/MSLTeaching.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readinga-z.com/" TargetMode="External"/><Relationship Id="rId5" Type="http://schemas.openxmlformats.org/officeDocument/2006/relationships/hyperlink" Target="https://pals.virginia.edu/tools-activities.html" TargetMode="External"/><Relationship Id="rId4" Type="http://schemas.openxmlformats.org/officeDocument/2006/relationships/hyperlink" Target="https://drive.google.com/file/d/0B-vnY9TiednRa241aU9EM2VLX0U/view?usp=shar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document/d/18qv2y3h1x8ILAeVxsw4GyxiXnHkjsLHMSHm3v6-Cyv4/edit?usp=shari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drive.google.com/open?id=0B-vnY9TiednRSnFYcjZGS2pIbEU" TargetMode="External"/><Relationship Id="rId4" Type="http://schemas.openxmlformats.org/officeDocument/2006/relationships/hyperlink" Target="https://www.readinga-z.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littleredbat.net/mk/files/wpm.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rive.google.com/file/d/0B-vnY9TiednRaEZJZWMwa0tkb28/view?usp=shar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timrasinski.com/?page=presentations" TargetMode="External"/><Relationship Id="rId4" Type="http://schemas.openxmlformats.org/officeDocument/2006/relationships/hyperlink" Target="https://www.thedailycafe.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apple.com/education/special-education/io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locabulary.com/pre-and-post-test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edhelper.com/vocabulary.ht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readingrockets.org/article/connecting-word-meanings-through-semantic-mapping" TargetMode="External"/><Relationship Id="rId7"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hyperlink" Target="http://www.fcrr.org/curriculum/PDF/G4-5/45VPartThree.pdf" TargetMode="External"/><Relationship Id="rId4" Type="http://schemas.openxmlformats.org/officeDocument/2006/relationships/hyperlink" Target="https://drive.google.com/file/d/0B-vnY9TiednRWXJfd3VseS1CaHc/view?usp=sharin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hrome.google.com/webstore/detail/readwrite-for-google/inoeonmfapjbbkmdafoankkfajkcphgd"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drive.google.com/file/d/0B-vnY9TiednRNm4tZnF2ekY0aDQ/view?usp=sharing" TargetMode="External"/><Relationship Id="rId3" Type="http://schemas.openxmlformats.org/officeDocument/2006/relationships/hyperlink" Target="https://drive.google.com/file/d/0B-vnY9TiednRQmJ2N2VPdy00c1k/view?usp=sharing" TargetMode="External"/><Relationship Id="rId7" Type="http://schemas.openxmlformats.org/officeDocument/2006/relationships/hyperlink" Target="https://drive.google.com/file/d/0B-vnY9TiednRRFZ6akxDdGFGWWc/view?usp=sharin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udltechtoolkit.wikispaces.com/Graphic+organizers" TargetMode="External"/><Relationship Id="rId5" Type="http://schemas.openxmlformats.org/officeDocument/2006/relationships/hyperlink" Target="https://drive.google.com/file/d/0B-vnY9TiednRU0xjc3lCQXJkZE0/view?usp=sharing" TargetMode="External"/><Relationship Id="rId4" Type="http://schemas.openxmlformats.org/officeDocument/2006/relationships/hyperlink" Target="https://drive.google.com/file/d/0B-vnY9TiednRbEpZcmpuTW9iUHc/view?usp=sharin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readworks.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newsela.com/" TargetMode="External"/><Relationship Id="rId4" Type="http://schemas.openxmlformats.org/officeDocument/2006/relationships/hyperlink" Target="http://tweentribune.co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51WSwgLoRy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hyperlink" Target="http://www.fundations.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www.explodethecode.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pearsonschool.com/" TargetMode="External"/><Relationship Id="rId7"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www.justwords.com" TargetMode="External"/><Relationship Id="rId4" Type="http://schemas.openxmlformats.org/officeDocument/2006/relationships/hyperlink" Target="http://www.intensiveintervention.org/chart/instructional-intervention-tools/12887"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heinemann.com/produc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hyperlink" Target="http://youtube.com/v/MczEU0QAJ-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youtu.be/MczEU0QAJ-E" TargetMode="Externa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hyperlink" Target="http://ttac.vt.edu/content/dam/ttac_vt_edu/LiteracyProgramsAvailableatTTACVT%20(6).pdf"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account.aimva.org/parents/"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tinyurl.com/gl8lobz"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8.xml.rels><?xml version="1.0" encoding="UTF-8" standalone="yes"?>
<Relationships xmlns="http://schemas.openxmlformats.org/package/2006/relationships"><Relationship Id="rId3" Type="http://schemas.openxmlformats.org/officeDocument/2006/relationships/hyperlink" Target="http://www.janrichardsonguidedreading.com/video-clips" TargetMode="External"/><Relationship Id="rId7" Type="http://schemas.openxmlformats.org/officeDocument/2006/relationships/hyperlink" Target="http://mnps2010.wikispaces.com/file/view/Balanced+Literacy+Reference+Guide+2012.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education.ucf.edu/mirc/Research/Balanced%20Reading.pdf" TargetMode="External"/><Relationship Id="rId5" Type="http://schemas.openxmlformats.org/officeDocument/2006/relationships/hyperlink" Target="http://www.readwritethink.org/professional-development/strategy-guides/using-guided-reading-develop-30816.html#research-basis" TargetMode="External"/><Relationship Id="rId4" Type="http://schemas.openxmlformats.org/officeDocument/2006/relationships/hyperlink" Target="http://www.lesley.edu/guided-reading/#componen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crr.org/assessment/pdf/smallGroupAlternativeLessonStructures.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p:nvPr/>
        </p:nvSpPr>
        <p:spPr>
          <a:xfrm>
            <a:off x="2623800" y="2807675"/>
            <a:ext cx="3896400" cy="2295900"/>
          </a:xfrm>
          <a:prstGeom prst="rect">
            <a:avLst/>
          </a:prstGeom>
          <a:noFill/>
          <a:ln>
            <a:noFill/>
          </a:ln>
        </p:spPr>
        <p:txBody>
          <a:bodyPr lIns="91425" tIns="91425" rIns="91425" bIns="91425" anchor="t" anchorCtr="0">
            <a:noAutofit/>
          </a:bodyPr>
          <a:lstStyle/>
          <a:p>
            <a:pPr lvl="0" algn="ctr" rtl="0">
              <a:spcBef>
                <a:spcPts val="0"/>
              </a:spcBef>
              <a:buNone/>
            </a:pPr>
            <a:r>
              <a:rPr lang="en" sz="1200">
                <a:solidFill>
                  <a:srgbClr val="FFFF00"/>
                </a:solidFill>
              </a:rPr>
              <a:t>Wendy Phillips , M.S., Literacy Specialist      </a:t>
            </a:r>
          </a:p>
          <a:p>
            <a:pPr lvl="0" algn="ctr" rtl="0">
              <a:spcBef>
                <a:spcPts val="0"/>
              </a:spcBef>
              <a:buNone/>
            </a:pPr>
            <a:r>
              <a:rPr lang="en" sz="1200">
                <a:solidFill>
                  <a:srgbClr val="FFFF00"/>
                </a:solidFill>
              </a:rPr>
              <a:t>Coordinator of Reading</a:t>
            </a:r>
          </a:p>
          <a:p>
            <a:pPr lvl="0" algn="ctr" rtl="0">
              <a:spcBef>
                <a:spcPts val="0"/>
              </a:spcBef>
              <a:buNone/>
            </a:pPr>
            <a:endParaRPr sz="1200">
              <a:solidFill>
                <a:srgbClr val="FFFF00"/>
              </a:solidFill>
            </a:endParaRPr>
          </a:p>
          <a:p>
            <a:pPr lvl="0" algn="ctr" rtl="0">
              <a:spcBef>
                <a:spcPts val="0"/>
              </a:spcBef>
              <a:buNone/>
            </a:pPr>
            <a:r>
              <a:rPr lang="en" sz="1200">
                <a:solidFill>
                  <a:srgbClr val="FFFF00"/>
                </a:solidFill>
              </a:rPr>
              <a:t>Lynn Everett</a:t>
            </a:r>
          </a:p>
          <a:p>
            <a:pPr lvl="0" algn="ctr" rtl="0">
              <a:spcBef>
                <a:spcPts val="0"/>
              </a:spcBef>
              <a:buNone/>
            </a:pPr>
            <a:r>
              <a:rPr lang="en" sz="1200">
                <a:solidFill>
                  <a:srgbClr val="FFFF00"/>
                </a:solidFill>
              </a:rPr>
              <a:t>Coordinator of Inclusive Practices</a:t>
            </a:r>
          </a:p>
          <a:p>
            <a:pPr lvl="0" algn="ctr" rtl="0">
              <a:spcBef>
                <a:spcPts val="0"/>
              </a:spcBef>
              <a:buNone/>
            </a:pPr>
            <a:endParaRPr sz="1200">
              <a:solidFill>
                <a:srgbClr val="FFFF00"/>
              </a:solidFill>
            </a:endParaRPr>
          </a:p>
          <a:p>
            <a:pPr lvl="0" algn="ctr" rtl="0">
              <a:spcBef>
                <a:spcPts val="0"/>
              </a:spcBef>
              <a:buNone/>
            </a:pPr>
            <a:r>
              <a:rPr lang="en" sz="1200">
                <a:solidFill>
                  <a:srgbClr val="FFFF00"/>
                </a:solidFill>
              </a:rPr>
              <a:t>Margaret Vaughan</a:t>
            </a:r>
          </a:p>
          <a:p>
            <a:pPr lvl="0" algn="ctr" rtl="0">
              <a:spcBef>
                <a:spcPts val="0"/>
              </a:spcBef>
              <a:buNone/>
            </a:pPr>
            <a:r>
              <a:rPr lang="en" sz="1200">
                <a:solidFill>
                  <a:srgbClr val="FFFF00"/>
                </a:solidFill>
              </a:rPr>
              <a:t>Coordinator of E.C.S.E. Services</a:t>
            </a:r>
          </a:p>
          <a:p>
            <a:pPr lvl="0" algn="l" rtl="0">
              <a:spcBef>
                <a:spcPts val="0"/>
              </a:spcBef>
              <a:buNone/>
            </a:pPr>
            <a:endParaRPr sz="1200">
              <a:solidFill>
                <a:schemeClr val="lt1"/>
              </a:solidFill>
            </a:endParaRPr>
          </a:p>
          <a:p>
            <a:pPr lvl="0" algn="ctr" rtl="0">
              <a:spcBef>
                <a:spcPts val="0"/>
              </a:spcBef>
              <a:buClr>
                <a:schemeClr val="dk1"/>
              </a:buClr>
              <a:buSzPct val="91666"/>
              <a:buFont typeface="Arial"/>
              <a:buNone/>
            </a:pPr>
            <a:r>
              <a:rPr lang="en" sz="1200">
                <a:solidFill>
                  <a:srgbClr val="FF9900"/>
                </a:solidFill>
              </a:rPr>
              <a:t>Virginia Department of Education’s </a:t>
            </a:r>
          </a:p>
          <a:p>
            <a:pPr lvl="0" algn="ctr" rtl="0">
              <a:spcBef>
                <a:spcPts val="0"/>
              </a:spcBef>
              <a:buClr>
                <a:schemeClr val="dk1"/>
              </a:buClr>
              <a:buSzPct val="91666"/>
              <a:buFont typeface="Arial"/>
              <a:buNone/>
            </a:pPr>
            <a:r>
              <a:rPr lang="en" sz="1200">
                <a:solidFill>
                  <a:srgbClr val="FF9900"/>
                </a:solidFill>
              </a:rPr>
              <a:t>Training &amp; Technical Assistance Center (T/TAC) </a:t>
            </a:r>
          </a:p>
          <a:p>
            <a:pPr lvl="0" algn="ctr" rtl="0">
              <a:spcBef>
                <a:spcPts val="0"/>
              </a:spcBef>
              <a:buClr>
                <a:schemeClr val="dk1"/>
              </a:buClr>
              <a:buSzPct val="91666"/>
              <a:buFont typeface="Arial"/>
              <a:buNone/>
            </a:pPr>
            <a:r>
              <a:rPr lang="en" sz="1200">
                <a:solidFill>
                  <a:srgbClr val="FF9900"/>
                </a:solidFill>
              </a:rPr>
              <a:t>@ Virginia Tech</a:t>
            </a:r>
          </a:p>
          <a:p>
            <a:pPr lvl="0">
              <a:spcBef>
                <a:spcPts val="0"/>
              </a:spcBef>
              <a:buNone/>
            </a:pPr>
            <a:endParaRPr sz="1200">
              <a:solidFill>
                <a:srgbClr val="FF9900"/>
              </a:solidFill>
            </a:endParaRPr>
          </a:p>
        </p:txBody>
      </p:sp>
      <p:sp>
        <p:nvSpPr>
          <p:cNvPr id="80" name="Shape 80"/>
          <p:cNvSpPr txBox="1"/>
          <p:nvPr/>
        </p:nvSpPr>
        <p:spPr>
          <a:xfrm>
            <a:off x="1280725" y="31500"/>
            <a:ext cx="6859800" cy="1278900"/>
          </a:xfrm>
          <a:prstGeom prst="rect">
            <a:avLst/>
          </a:prstGeom>
          <a:noFill/>
          <a:ln>
            <a:noFill/>
          </a:ln>
        </p:spPr>
        <p:txBody>
          <a:bodyPr lIns="91425" tIns="91425" rIns="91425" bIns="91425" anchor="t" anchorCtr="0">
            <a:noAutofit/>
          </a:bodyPr>
          <a:lstStyle/>
          <a:p>
            <a:pPr lvl="0" algn="ctr" rtl="0">
              <a:spcBef>
                <a:spcPts val="0"/>
              </a:spcBef>
              <a:buNone/>
            </a:pPr>
            <a:r>
              <a:rPr lang="en" sz="3600">
                <a:solidFill>
                  <a:srgbClr val="FFFFFF"/>
                </a:solidFill>
                <a:latin typeface="Comic Sans MS"/>
                <a:ea typeface="Comic Sans MS"/>
                <a:cs typeface="Comic Sans MS"/>
                <a:sym typeface="Comic Sans MS"/>
              </a:rPr>
              <a:t>Differentiation Through</a:t>
            </a:r>
          </a:p>
          <a:p>
            <a:pPr lvl="0" algn="ctr" rtl="0">
              <a:spcBef>
                <a:spcPts val="0"/>
              </a:spcBef>
              <a:buNone/>
            </a:pPr>
            <a:r>
              <a:rPr lang="en" sz="4800">
                <a:solidFill>
                  <a:schemeClr val="lt1"/>
                </a:solidFill>
              </a:rPr>
              <a:t> </a:t>
            </a:r>
          </a:p>
        </p:txBody>
      </p:sp>
      <p:cxnSp>
        <p:nvCxnSpPr>
          <p:cNvPr id="81" name="Shape 81"/>
          <p:cNvCxnSpPr>
            <a:stCxn id="82" idx="3"/>
            <a:endCxn id="82" idx="3"/>
          </p:cNvCxnSpPr>
          <p:nvPr/>
        </p:nvCxnSpPr>
        <p:spPr>
          <a:xfrm>
            <a:off x="9427124" y="5247475"/>
            <a:ext cx="0" cy="0"/>
          </a:xfrm>
          <a:prstGeom prst="straightConnector1">
            <a:avLst/>
          </a:prstGeom>
          <a:noFill/>
          <a:ln w="19050" cap="flat" cmpd="sng">
            <a:solidFill>
              <a:schemeClr val="dk2"/>
            </a:solidFill>
            <a:prstDash val="solid"/>
            <a:round/>
            <a:headEnd type="none" w="lg" len="lg"/>
            <a:tailEnd type="none" w="lg" len="lg"/>
          </a:ln>
        </p:spPr>
      </p:cxnSp>
      <p:pic>
        <p:nvPicPr>
          <p:cNvPr id="83" name="Shape 83"/>
          <p:cNvPicPr preferRelativeResize="0"/>
          <p:nvPr/>
        </p:nvPicPr>
        <p:blipFill>
          <a:blip r:embed="rId3">
            <a:alphaModFix/>
          </a:blip>
          <a:stretch>
            <a:fillRect/>
          </a:stretch>
        </p:blipFill>
        <p:spPr>
          <a:xfrm>
            <a:off x="2907999" y="801075"/>
            <a:ext cx="3368924" cy="17910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157625" y="1850850"/>
            <a:ext cx="8910300" cy="1441800"/>
          </a:xfrm>
          <a:prstGeom prst="rect">
            <a:avLst/>
          </a:prstGeom>
        </p:spPr>
        <p:txBody>
          <a:bodyPr lIns="91425" tIns="91425" rIns="91425" bIns="91425" anchor="t" anchorCtr="0">
            <a:noAutofit/>
          </a:bodyPr>
          <a:lstStyle/>
          <a:p>
            <a:pPr lvl="0" algn="ctr" rtl="0">
              <a:spcBef>
                <a:spcPts val="0"/>
              </a:spcBef>
              <a:buClr>
                <a:schemeClr val="dk1"/>
              </a:buClr>
              <a:buSzPct val="36666"/>
              <a:buFont typeface="Arial"/>
              <a:buNone/>
            </a:pPr>
            <a:r>
              <a:rPr lang="en"/>
              <a:t>Guided reading </a:t>
            </a:r>
            <a:r>
              <a:rPr lang="en">
                <a:solidFill>
                  <a:srgbClr val="FFFF00"/>
                </a:solidFill>
              </a:rPr>
              <a:t>does not </a:t>
            </a:r>
            <a:r>
              <a:rPr lang="en">
                <a:solidFill>
                  <a:srgbClr val="FFFFFF"/>
                </a:solidFill>
              </a:rPr>
              <a:t>st</a:t>
            </a:r>
            <a:r>
              <a:rPr lang="en"/>
              <a:t>and alone, it should be part of your </a:t>
            </a:r>
            <a:r>
              <a:rPr lang="en" b="1"/>
              <a:t>Literacy Block/Reading Workshop</a:t>
            </a:r>
            <a:r>
              <a:rPr lang="en"/>
              <a:t>! </a:t>
            </a:r>
          </a:p>
        </p:txBody>
      </p:sp>
      <p:sp>
        <p:nvSpPr>
          <p:cNvPr id="136" name="Shape 136"/>
          <p:cNvSpPr txBox="1"/>
          <p:nvPr/>
        </p:nvSpPr>
        <p:spPr>
          <a:xfrm>
            <a:off x="116850" y="1376225"/>
            <a:ext cx="9087300" cy="1572600"/>
          </a:xfrm>
          <a:prstGeom prst="rect">
            <a:avLst/>
          </a:prstGeom>
          <a:noFill/>
          <a:ln>
            <a:noFill/>
          </a:ln>
        </p:spPr>
        <p:txBody>
          <a:bodyPr lIns="91425" tIns="91425" rIns="91425" bIns="91425" anchor="t" anchorCtr="0">
            <a:noAutofit/>
          </a:bodyPr>
          <a:lstStyle/>
          <a:p>
            <a:pPr lvl="0">
              <a:spcBef>
                <a:spcPts val="0"/>
              </a:spcBef>
              <a:buNone/>
            </a:pPr>
            <a:endParaRPr sz="24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379539" y="947955"/>
            <a:ext cx="8229600" cy="3725700"/>
          </a:xfrm>
          <a:prstGeom prst="rect">
            <a:avLst/>
          </a:prstGeom>
        </p:spPr>
        <p:txBody>
          <a:bodyPr lIns="91425" tIns="91425" rIns="91425" bIns="91425" anchor="t" anchorCtr="0">
            <a:noAutofit/>
          </a:bodyPr>
          <a:lstStyle/>
          <a:p>
            <a:pPr lvl="0">
              <a:spcBef>
                <a:spcPts val="0"/>
              </a:spcBef>
              <a:buNone/>
            </a:pPr>
            <a:endParaRPr sz="2400" dirty="0"/>
          </a:p>
          <a:p>
            <a:pPr lvl="0">
              <a:spcBef>
                <a:spcPts val="0"/>
              </a:spcBef>
              <a:buNone/>
            </a:pPr>
            <a:endParaRPr sz="2400" dirty="0"/>
          </a:p>
          <a:p>
            <a:pPr lvl="0" algn="ctr">
              <a:spcBef>
                <a:spcPts val="0"/>
              </a:spcBef>
              <a:buNone/>
            </a:pPr>
            <a:r>
              <a:rPr lang="en" sz="2400" dirty="0"/>
              <a:t>A balanced literacy approach that combines holistic and systematic, explicit instruction, and incorporates daily reading, writing, and word study is critical for all learners, including those with significant disabilities. (Carnahan, Hollingshead, Israel, and Williamson, 2012)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133746"/>
            <a:ext cx="8229600" cy="857400"/>
          </a:xfrm>
          <a:prstGeom prst="rect">
            <a:avLst/>
          </a:prstGeom>
        </p:spPr>
        <p:txBody>
          <a:bodyPr lIns="91425" tIns="91425" rIns="91425" bIns="91425" anchor="b" anchorCtr="0">
            <a:noAutofit/>
          </a:bodyPr>
          <a:lstStyle/>
          <a:p>
            <a:pPr lvl="0" algn="ctr">
              <a:spcBef>
                <a:spcPts val="0"/>
              </a:spcBef>
              <a:buNone/>
            </a:pPr>
            <a:r>
              <a:rPr lang="en">
                <a:solidFill>
                  <a:srgbClr val="FFFF00"/>
                </a:solidFill>
              </a:rPr>
              <a:t>5 Components of Reading</a:t>
            </a:r>
          </a:p>
        </p:txBody>
      </p:sp>
      <p:pic>
        <p:nvPicPr>
          <p:cNvPr id="147" name="Shape 147" descr="Untitled.png"/>
          <p:cNvPicPr preferRelativeResize="0"/>
          <p:nvPr/>
        </p:nvPicPr>
        <p:blipFill>
          <a:blip r:embed="rId3">
            <a:alphaModFix/>
          </a:blip>
          <a:stretch>
            <a:fillRect/>
          </a:stretch>
        </p:blipFill>
        <p:spPr>
          <a:xfrm>
            <a:off x="1480825" y="723650"/>
            <a:ext cx="5932326" cy="4519125"/>
          </a:xfrm>
          <a:prstGeom prst="rect">
            <a:avLst/>
          </a:prstGeom>
          <a:noFill/>
          <a:ln>
            <a:noFill/>
          </a:ln>
        </p:spPr>
      </p:pic>
      <p:sp>
        <p:nvSpPr>
          <p:cNvPr id="148" name="Shape 148"/>
          <p:cNvSpPr txBox="1"/>
          <p:nvPr/>
        </p:nvSpPr>
        <p:spPr>
          <a:xfrm>
            <a:off x="6424000" y="4489375"/>
            <a:ext cx="2459999" cy="473400"/>
          </a:xfrm>
          <a:prstGeom prst="rect">
            <a:avLst/>
          </a:prstGeom>
          <a:noFill/>
          <a:ln>
            <a:noFill/>
          </a:ln>
        </p:spPr>
        <p:txBody>
          <a:bodyPr lIns="91425" tIns="91425" rIns="91425" bIns="91425" anchor="t" anchorCtr="0">
            <a:noAutofit/>
          </a:bodyPr>
          <a:lstStyle/>
          <a:p>
            <a:pPr lvl="0" algn="ctr">
              <a:spcBef>
                <a:spcPts val="0"/>
              </a:spcBef>
              <a:buNone/>
            </a:pPr>
            <a:r>
              <a:rPr lang="en" u="sng">
                <a:solidFill>
                  <a:schemeClr val="hlink"/>
                </a:solidFill>
                <a:hlinkClick r:id="rId4"/>
              </a:rPr>
              <a:t>Resource Map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581850" y="-145150"/>
            <a:ext cx="7428900" cy="857400"/>
          </a:xfrm>
          <a:prstGeom prst="rect">
            <a:avLst/>
          </a:prstGeom>
        </p:spPr>
        <p:txBody>
          <a:bodyPr lIns="91425" tIns="91425" rIns="91425" bIns="91425" anchor="b" anchorCtr="0">
            <a:noAutofit/>
          </a:bodyPr>
          <a:lstStyle/>
          <a:p>
            <a:pPr lvl="0" algn="ctr">
              <a:spcBef>
                <a:spcPts val="0"/>
              </a:spcBef>
              <a:buNone/>
            </a:pPr>
            <a:r>
              <a:rPr lang="en">
                <a:solidFill>
                  <a:srgbClr val="FFFF00"/>
                </a:solidFill>
              </a:rPr>
              <a:t>Phonemic Awareness</a:t>
            </a:r>
          </a:p>
        </p:txBody>
      </p:sp>
      <p:sp>
        <p:nvSpPr>
          <p:cNvPr id="154" name="Shape 154"/>
          <p:cNvSpPr txBox="1">
            <a:spLocks noGrp="1"/>
          </p:cNvSpPr>
          <p:nvPr>
            <p:ph type="body" idx="1"/>
          </p:nvPr>
        </p:nvSpPr>
        <p:spPr>
          <a:xfrm>
            <a:off x="457200" y="2507750"/>
            <a:ext cx="8229600" cy="1763699"/>
          </a:xfrm>
          <a:prstGeom prst="rect">
            <a:avLst/>
          </a:prstGeom>
        </p:spPr>
        <p:txBody>
          <a:bodyPr lIns="91425" tIns="91425" rIns="91425" bIns="91425" anchor="t" anchorCtr="0">
            <a:noAutofit/>
          </a:bodyPr>
          <a:lstStyle/>
          <a:p>
            <a:pPr lvl="0" algn="l" rtl="0">
              <a:spcBef>
                <a:spcPts val="0"/>
              </a:spcBef>
              <a:buNone/>
            </a:pPr>
            <a:endParaRPr dirty="0"/>
          </a:p>
          <a:p>
            <a:pPr lvl="0" algn="ctr">
              <a:spcBef>
                <a:spcPts val="0"/>
              </a:spcBef>
              <a:buNone/>
            </a:pPr>
            <a:r>
              <a:rPr lang="en" sz="2400" dirty="0"/>
              <a:t>Phonemic Awareness is the ability to hear, identify, and manipulate individual </a:t>
            </a:r>
            <a:r>
              <a:rPr lang="en" sz="2400" dirty="0">
                <a:solidFill>
                  <a:srgbClr val="FFFF00"/>
                </a:solidFill>
              </a:rPr>
              <a:t>sounds-phonemes</a:t>
            </a:r>
            <a:r>
              <a:rPr lang="en" sz="2400" dirty="0"/>
              <a:t> - in spoken words</a:t>
            </a:r>
          </a:p>
        </p:txBody>
      </p:sp>
      <p:sp>
        <p:nvSpPr>
          <p:cNvPr id="155" name="Shape 155"/>
          <p:cNvSpPr txBox="1"/>
          <p:nvPr/>
        </p:nvSpPr>
        <p:spPr>
          <a:xfrm>
            <a:off x="457950" y="3991600"/>
            <a:ext cx="8228100" cy="1030499"/>
          </a:xfrm>
          <a:prstGeom prst="rect">
            <a:avLst/>
          </a:prstGeom>
          <a:noFill/>
          <a:ln>
            <a:noFill/>
          </a:ln>
        </p:spPr>
        <p:txBody>
          <a:bodyPr lIns="91425" tIns="91425" rIns="91425" bIns="91425" anchor="t" anchorCtr="0">
            <a:noAutofit/>
          </a:bodyPr>
          <a:lstStyle/>
          <a:p>
            <a:pPr lvl="0" algn="ctr" rtl="0">
              <a:spcBef>
                <a:spcPts val="0"/>
              </a:spcBef>
              <a:buClr>
                <a:schemeClr val="dk1"/>
              </a:buClr>
              <a:buFont typeface="Arial"/>
              <a:buNone/>
            </a:pPr>
            <a:endParaRPr>
              <a:solidFill>
                <a:schemeClr val="lt1"/>
              </a:solidFill>
            </a:endParaRPr>
          </a:p>
          <a:p>
            <a:pPr lvl="0" algn="ctr" rtl="0">
              <a:spcBef>
                <a:spcPts val="0"/>
              </a:spcBef>
              <a:buClr>
                <a:schemeClr val="dk1"/>
              </a:buClr>
              <a:buSzPct val="45833"/>
              <a:buFont typeface="Arial"/>
              <a:buNone/>
            </a:pPr>
            <a:r>
              <a:rPr lang="en" sz="2400">
                <a:solidFill>
                  <a:schemeClr val="lt1"/>
                </a:solidFill>
              </a:rPr>
              <a:t>Phonemic Awareness can be measured in 3 ways: </a:t>
            </a:r>
          </a:p>
          <a:p>
            <a:pPr lvl="0" algn="ctr" rtl="0">
              <a:spcBef>
                <a:spcPts val="0"/>
              </a:spcBef>
              <a:buClr>
                <a:schemeClr val="dk1"/>
              </a:buClr>
              <a:buSzPct val="45833"/>
              <a:buFont typeface="Arial"/>
              <a:buNone/>
            </a:pPr>
            <a:r>
              <a:rPr lang="en" sz="2400">
                <a:solidFill>
                  <a:schemeClr val="lt1"/>
                </a:solidFill>
              </a:rPr>
              <a:t> sound comparison, segmentation and blending </a:t>
            </a:r>
          </a:p>
          <a:p>
            <a:pPr lvl="0" rtl="0">
              <a:spcBef>
                <a:spcPts val="0"/>
              </a:spcBef>
              <a:buClr>
                <a:schemeClr val="dk1"/>
              </a:buClr>
              <a:buSzPct val="100000"/>
              <a:buFont typeface="Arial"/>
              <a:buNone/>
            </a:pPr>
            <a:r>
              <a:rPr lang="en" sz="1100">
                <a:solidFill>
                  <a:schemeClr val="dk1"/>
                </a:solidFill>
              </a:rPr>
              <a:t>					</a:t>
            </a:r>
          </a:p>
          <a:p>
            <a:pPr lvl="0" rtl="0">
              <a:spcBef>
                <a:spcPts val="0"/>
              </a:spcBef>
              <a:buClr>
                <a:schemeClr val="dk1"/>
              </a:buClr>
              <a:buSzPct val="100000"/>
              <a:buFont typeface="Arial"/>
              <a:buNone/>
            </a:pPr>
            <a:r>
              <a:rPr lang="en" sz="1100">
                <a:solidFill>
                  <a:schemeClr val="dk1"/>
                </a:solidFill>
              </a:rPr>
              <a:t>				</a:t>
            </a:r>
          </a:p>
          <a:p>
            <a:pPr lvl="0" rtl="0">
              <a:spcBef>
                <a:spcPts val="0"/>
              </a:spcBef>
              <a:buClr>
                <a:schemeClr val="dk1"/>
              </a:buClr>
              <a:buSzPct val="100000"/>
              <a:buFont typeface="Arial"/>
              <a:buNone/>
            </a:pPr>
            <a:r>
              <a:rPr lang="en" sz="1100">
                <a:solidFill>
                  <a:schemeClr val="dk1"/>
                </a:solidFill>
              </a:rPr>
              <a:t>			</a:t>
            </a:r>
          </a:p>
          <a:p>
            <a:pPr lvl="0" rtl="0">
              <a:spcBef>
                <a:spcPts val="0"/>
              </a:spcBef>
              <a:buClr>
                <a:schemeClr val="dk1"/>
              </a:buClr>
              <a:buSzPct val="100000"/>
              <a:buFont typeface="Arial"/>
              <a:buNone/>
            </a:pPr>
            <a:r>
              <a:rPr lang="en" sz="1100">
                <a:solidFill>
                  <a:schemeClr val="dk1"/>
                </a:solidFill>
              </a:rPr>
              <a:t>		</a:t>
            </a:r>
          </a:p>
          <a:p>
            <a:pPr lvl="0">
              <a:spcBef>
                <a:spcPts val="0"/>
              </a:spcBef>
              <a:buNone/>
            </a:pPr>
            <a:endParaRPr/>
          </a:p>
        </p:txBody>
      </p:sp>
      <p:pic>
        <p:nvPicPr>
          <p:cNvPr id="156" name="Shape 156"/>
          <p:cNvPicPr preferRelativeResize="0"/>
          <p:nvPr/>
        </p:nvPicPr>
        <p:blipFill>
          <a:blip r:embed="rId3">
            <a:alphaModFix/>
          </a:blip>
          <a:stretch>
            <a:fillRect/>
          </a:stretch>
        </p:blipFill>
        <p:spPr>
          <a:xfrm>
            <a:off x="3166868" y="841775"/>
            <a:ext cx="2810255" cy="2140799"/>
          </a:xfrm>
          <a:prstGeom prst="rect">
            <a:avLst/>
          </a:prstGeom>
          <a:noFill/>
          <a:ln>
            <a:noFill/>
          </a:ln>
        </p:spPr>
      </p:pic>
      <p:sp>
        <p:nvSpPr>
          <p:cNvPr id="157" name="Shape 157"/>
          <p:cNvSpPr/>
          <p:nvPr/>
        </p:nvSpPr>
        <p:spPr>
          <a:xfrm rot="-8374974">
            <a:off x="5604394" y="1183551"/>
            <a:ext cx="485850" cy="2261772"/>
          </a:xfrm>
          <a:prstGeom prst="bentArrow">
            <a:avLst>
              <a:gd name="adj1" fmla="val 16203"/>
              <a:gd name="adj2" fmla="val 25000"/>
              <a:gd name="adj3" fmla="val 25000"/>
              <a:gd name="adj4" fmla="val 43750"/>
            </a:avLst>
          </a:prstGeom>
          <a:solidFill>
            <a:srgbClr val="FF00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1000"/>
                                        <p:tgtEl>
                                          <p:spTgt spid="15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p:nvPr/>
        </p:nvSpPr>
        <p:spPr>
          <a:xfrm>
            <a:off x="236300" y="178875"/>
            <a:ext cx="8819400" cy="1546199"/>
          </a:xfrm>
          <a:prstGeom prst="rect">
            <a:avLst/>
          </a:prstGeom>
          <a:noFill/>
          <a:ln>
            <a:noFill/>
          </a:ln>
        </p:spPr>
        <p:txBody>
          <a:bodyPr lIns="91425" tIns="91425" rIns="91425" bIns="91425" anchor="ctr" anchorCtr="0">
            <a:noAutofit/>
          </a:bodyPr>
          <a:lstStyle/>
          <a:p>
            <a:pPr lvl="0" algn="ctr" rtl="0">
              <a:spcBef>
                <a:spcPts val="0"/>
              </a:spcBef>
              <a:buClr>
                <a:schemeClr val="dk1"/>
              </a:buClr>
              <a:buSzPct val="30555"/>
              <a:buFont typeface="Arial"/>
              <a:buNone/>
            </a:pPr>
            <a:r>
              <a:rPr lang="en" sz="3600" b="1">
                <a:solidFill>
                  <a:srgbClr val="FFFF00"/>
                </a:solidFill>
              </a:rPr>
              <a:t>Assessment / Progress Monitor </a:t>
            </a:r>
          </a:p>
          <a:p>
            <a:pPr lvl="0" algn="ctr" rtl="0">
              <a:spcBef>
                <a:spcPts val="0"/>
              </a:spcBef>
              <a:buClr>
                <a:schemeClr val="dk1"/>
              </a:buClr>
              <a:buSzPct val="30555"/>
              <a:buFont typeface="Arial"/>
              <a:buNone/>
            </a:pPr>
            <a:r>
              <a:rPr lang="en" sz="3600" b="1">
                <a:solidFill>
                  <a:srgbClr val="FFFF00"/>
                </a:solidFill>
              </a:rPr>
              <a:t>Phonemic Awareness </a:t>
            </a:r>
          </a:p>
        </p:txBody>
      </p:sp>
      <p:sp>
        <p:nvSpPr>
          <p:cNvPr id="163" name="Shape 163"/>
          <p:cNvSpPr txBox="1"/>
          <p:nvPr/>
        </p:nvSpPr>
        <p:spPr>
          <a:xfrm>
            <a:off x="662675" y="1537200"/>
            <a:ext cx="7719300" cy="3324000"/>
          </a:xfrm>
          <a:prstGeom prst="rect">
            <a:avLst/>
          </a:prstGeom>
          <a:noFill/>
          <a:ln>
            <a:noFill/>
          </a:ln>
        </p:spPr>
        <p:txBody>
          <a:bodyPr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Clr>
                <a:schemeClr val="dk1"/>
              </a:buClr>
              <a:buFont typeface="Arial"/>
              <a:buNone/>
            </a:pPr>
            <a:endParaRPr>
              <a:solidFill>
                <a:schemeClr val="dk1"/>
              </a:solidFill>
            </a:endParaRPr>
          </a:p>
          <a:p>
            <a:pPr lvl="0" algn="ctr" rtl="0">
              <a:spcBef>
                <a:spcPts val="0"/>
              </a:spcBef>
              <a:buClr>
                <a:schemeClr val="dk1"/>
              </a:buClr>
              <a:buFont typeface="Arial"/>
              <a:buNone/>
            </a:pPr>
            <a:endParaRPr>
              <a:solidFill>
                <a:schemeClr val="lt1"/>
              </a:solidFill>
            </a:endParaRPr>
          </a:p>
          <a:p>
            <a:pPr lvl="0" algn="ctr" rtl="0">
              <a:spcBef>
                <a:spcPts val="0"/>
              </a:spcBef>
              <a:buClr>
                <a:schemeClr val="dk1"/>
              </a:buClr>
              <a:buFont typeface="Arial"/>
              <a:buNone/>
            </a:pPr>
            <a:endParaRPr>
              <a:solidFill>
                <a:schemeClr val="lt1"/>
              </a:solidFill>
            </a:endParaRPr>
          </a:p>
          <a:p>
            <a:pPr lvl="0" algn="ctr" rtl="0">
              <a:spcBef>
                <a:spcPts val="0"/>
              </a:spcBef>
              <a:buClr>
                <a:schemeClr val="dk1"/>
              </a:buClr>
              <a:buFont typeface="Arial"/>
              <a:buNone/>
            </a:pPr>
            <a:endParaRPr>
              <a:solidFill>
                <a:schemeClr val="lt1"/>
              </a:solidFill>
            </a:endParaRPr>
          </a:p>
          <a:p>
            <a:pPr lvl="0" algn="ctr" rtl="0">
              <a:spcBef>
                <a:spcPts val="0"/>
              </a:spcBef>
              <a:buClr>
                <a:schemeClr val="dk1"/>
              </a:buClr>
              <a:buFont typeface="Arial"/>
              <a:buNone/>
            </a:pPr>
            <a:endParaRPr>
              <a:solidFill>
                <a:schemeClr val="lt1"/>
              </a:solidFill>
            </a:endParaRPr>
          </a:p>
          <a:p>
            <a:pPr lvl="0" algn="ctr" rtl="0">
              <a:spcBef>
                <a:spcPts val="0"/>
              </a:spcBef>
              <a:buClr>
                <a:schemeClr val="dk1"/>
              </a:buClr>
              <a:buSzPct val="30555"/>
              <a:buFont typeface="Arial"/>
              <a:buNone/>
            </a:pPr>
            <a:r>
              <a:rPr lang="en" sz="3600" u="sng">
                <a:solidFill>
                  <a:srgbClr val="00FFFF"/>
                </a:solidFill>
                <a:hlinkClick r:id="rId3"/>
              </a:rPr>
              <a:t>PALS Quick Checks</a:t>
            </a:r>
          </a:p>
          <a:p>
            <a:pPr lvl="0" rtl="0">
              <a:spcBef>
                <a:spcPts val="600"/>
              </a:spcBef>
              <a:buClr>
                <a:schemeClr val="dk1"/>
              </a:buClr>
              <a:buFont typeface="Arial"/>
              <a:buNone/>
            </a:pPr>
            <a:endParaRPr sz="3600">
              <a:solidFill>
                <a:srgbClr val="FF9900"/>
              </a:solidFill>
            </a:endParaRPr>
          </a:p>
        </p:txBody>
      </p:sp>
      <p:pic>
        <p:nvPicPr>
          <p:cNvPr id="164" name="Shape 164" descr="imgres.jpg"/>
          <p:cNvPicPr preferRelativeResize="0"/>
          <p:nvPr/>
        </p:nvPicPr>
        <p:blipFill>
          <a:blip r:embed="rId4">
            <a:alphaModFix/>
          </a:blip>
          <a:stretch>
            <a:fillRect/>
          </a:stretch>
        </p:blipFill>
        <p:spPr>
          <a:xfrm>
            <a:off x="2623121" y="1815775"/>
            <a:ext cx="3657924" cy="2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17903"/>
            <a:ext cx="8229600" cy="857400"/>
          </a:xfrm>
          <a:prstGeom prst="rect">
            <a:avLst/>
          </a:prstGeom>
        </p:spPr>
        <p:txBody>
          <a:bodyPr lIns="91425" tIns="91425" rIns="91425" bIns="91425" anchor="b" anchorCtr="0">
            <a:noAutofit/>
          </a:bodyPr>
          <a:lstStyle/>
          <a:p>
            <a:pPr lvl="0" algn="ctr">
              <a:spcBef>
                <a:spcPts val="0"/>
              </a:spcBef>
              <a:buNone/>
            </a:pPr>
            <a:r>
              <a:rPr lang="en">
                <a:solidFill>
                  <a:srgbClr val="FFFF00"/>
                </a:solidFill>
              </a:rPr>
              <a:t>Phonemic Awareness Strategies </a:t>
            </a:r>
          </a:p>
        </p:txBody>
      </p:sp>
      <p:sp>
        <p:nvSpPr>
          <p:cNvPr id="170" name="Shape 170"/>
          <p:cNvSpPr txBox="1">
            <a:spLocks noGrp="1"/>
          </p:cNvSpPr>
          <p:nvPr>
            <p:ph type="body" idx="1"/>
          </p:nvPr>
        </p:nvSpPr>
        <p:spPr>
          <a:xfrm>
            <a:off x="36600" y="1689775"/>
            <a:ext cx="9070800" cy="3345900"/>
          </a:xfrm>
          <a:prstGeom prst="rect">
            <a:avLst/>
          </a:prstGeom>
        </p:spPr>
        <p:txBody>
          <a:bodyPr lIns="91425" tIns="91425" rIns="91425" bIns="91425" anchor="t" anchorCtr="0">
            <a:noAutofit/>
          </a:bodyPr>
          <a:lstStyle/>
          <a:p>
            <a:pPr marL="457200" lvl="0" indent="-342900" rtl="0">
              <a:spcBef>
                <a:spcPts val="0"/>
              </a:spcBef>
              <a:buSzPct val="100000"/>
            </a:pPr>
            <a:r>
              <a:rPr lang="en" sz="1800">
                <a:solidFill>
                  <a:srgbClr val="FF9900"/>
                </a:solidFill>
              </a:rPr>
              <a:t>Phoneme Isolation</a:t>
            </a:r>
            <a:r>
              <a:rPr lang="en" sz="1800"/>
              <a:t> - What is the first sound in van? </a:t>
            </a:r>
          </a:p>
          <a:p>
            <a:pPr marL="457200" lvl="0" indent="-342900" rtl="0">
              <a:spcBef>
                <a:spcPts val="0"/>
              </a:spcBef>
              <a:buSzPct val="100000"/>
            </a:pPr>
            <a:r>
              <a:rPr lang="en" sz="1800">
                <a:solidFill>
                  <a:srgbClr val="FF9900"/>
                </a:solidFill>
              </a:rPr>
              <a:t>Phoneme Identify</a:t>
            </a:r>
            <a:r>
              <a:rPr lang="en" sz="1800"/>
              <a:t> - What sound is the same as in fix, fall and fun?</a:t>
            </a:r>
          </a:p>
          <a:p>
            <a:pPr marL="457200" lvl="0" indent="-342900" rtl="0">
              <a:spcBef>
                <a:spcPts val="0"/>
              </a:spcBef>
              <a:buSzPct val="100000"/>
            </a:pPr>
            <a:r>
              <a:rPr lang="en" sz="1800">
                <a:solidFill>
                  <a:srgbClr val="FF9900"/>
                </a:solidFill>
              </a:rPr>
              <a:t>Phoneme Categorization</a:t>
            </a:r>
            <a:r>
              <a:rPr lang="en" sz="1800"/>
              <a:t> - What word doesn’t belong bus, bun, rug?</a:t>
            </a:r>
          </a:p>
          <a:p>
            <a:pPr marL="457200" lvl="0" indent="-342900" rtl="0">
              <a:spcBef>
                <a:spcPts val="0"/>
              </a:spcBef>
              <a:buSzPct val="100000"/>
            </a:pPr>
            <a:r>
              <a:rPr lang="en" sz="1800">
                <a:solidFill>
                  <a:srgbClr val="FF9900"/>
                </a:solidFill>
              </a:rPr>
              <a:t>Phoneme Blending </a:t>
            </a:r>
            <a:r>
              <a:rPr lang="en" sz="1800"/>
              <a:t>- What word is /b/ /u/ /g/?  Then write &amp; read the word.</a:t>
            </a:r>
          </a:p>
          <a:p>
            <a:pPr marL="457200" lvl="0" indent="-342900" rtl="0">
              <a:spcBef>
                <a:spcPts val="0"/>
              </a:spcBef>
              <a:buSzPct val="100000"/>
            </a:pPr>
            <a:r>
              <a:rPr lang="en" sz="1800">
                <a:solidFill>
                  <a:srgbClr val="FF9900"/>
                </a:solidFill>
              </a:rPr>
              <a:t>Phoneme Segmentation </a:t>
            </a:r>
            <a:r>
              <a:rPr lang="en" sz="1800"/>
              <a:t>- How many sounds are in grab?  Then write &amp; read.it.</a:t>
            </a:r>
          </a:p>
          <a:p>
            <a:pPr marL="457200" lvl="0" indent="-342900" rtl="0">
              <a:spcBef>
                <a:spcPts val="0"/>
              </a:spcBef>
              <a:buSzPct val="100000"/>
            </a:pPr>
            <a:r>
              <a:rPr lang="en" sz="1800">
                <a:solidFill>
                  <a:srgbClr val="FF9900"/>
                </a:solidFill>
              </a:rPr>
              <a:t>Phoneme deletion </a:t>
            </a:r>
            <a:r>
              <a:rPr lang="en" sz="1800"/>
              <a:t>- What is smile without the /s/?</a:t>
            </a:r>
          </a:p>
          <a:p>
            <a:pPr marL="457200" lvl="0" indent="-342900" rtl="0">
              <a:spcBef>
                <a:spcPts val="0"/>
              </a:spcBef>
              <a:buSzPct val="100000"/>
            </a:pPr>
            <a:r>
              <a:rPr lang="en" sz="1800">
                <a:solidFill>
                  <a:srgbClr val="FF9900"/>
                </a:solidFill>
              </a:rPr>
              <a:t>Phoneme addition</a:t>
            </a:r>
            <a:r>
              <a:rPr lang="en" sz="1800"/>
              <a:t> - What word do you have if you add /s/ to the beginning of park?</a:t>
            </a:r>
          </a:p>
          <a:p>
            <a:pPr marL="457200" lvl="0" indent="-342900">
              <a:spcBef>
                <a:spcPts val="0"/>
              </a:spcBef>
              <a:buSzPct val="100000"/>
            </a:pPr>
            <a:r>
              <a:rPr lang="en" sz="1800">
                <a:solidFill>
                  <a:srgbClr val="FF9900"/>
                </a:solidFill>
              </a:rPr>
              <a:t>Phoneme substitution</a:t>
            </a:r>
            <a:r>
              <a:rPr lang="en" sz="1800"/>
              <a:t> - The word is bug, change /g/ to /n/.  What’s the new word?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62050" y="-73200"/>
            <a:ext cx="7222500" cy="5289899"/>
          </a:xfrm>
          <a:prstGeom prst="rect">
            <a:avLst/>
          </a:prstGeom>
        </p:spPr>
        <p:txBody>
          <a:bodyPr lIns="91425" tIns="91425" rIns="91425" bIns="91425" anchor="t" anchorCtr="0">
            <a:noAutofit/>
          </a:bodyPr>
          <a:lstStyle/>
          <a:p>
            <a:pPr lvl="0" rtl="0">
              <a:spcBef>
                <a:spcPts val="0"/>
              </a:spcBef>
              <a:buNone/>
            </a:pPr>
            <a:r>
              <a:rPr lang="en" sz="1000" dirty="0">
                <a:solidFill>
                  <a:srgbClr val="000000"/>
                </a:solidFill>
              </a:rPr>
              <a:t> </a:t>
            </a:r>
          </a:p>
          <a:p>
            <a:pPr lvl="0" algn="ctr" rtl="0">
              <a:lnSpc>
                <a:spcPct val="115000"/>
              </a:lnSpc>
              <a:spcBef>
                <a:spcPts val="0"/>
              </a:spcBef>
              <a:buNone/>
            </a:pPr>
            <a:r>
              <a:rPr lang="en" sz="1100" b="1" dirty="0">
                <a:solidFill>
                  <a:srgbClr val="000000"/>
                </a:solidFill>
              </a:rPr>
              <a:t> </a:t>
            </a:r>
            <a:r>
              <a:rPr lang="en" sz="3600" b="1" dirty="0">
                <a:solidFill>
                  <a:srgbClr val="FFFF00"/>
                </a:solidFill>
              </a:rPr>
              <a:t>Phonemic Awareness Technology</a:t>
            </a:r>
          </a:p>
          <a:p>
            <a:pPr lvl="0" rtl="0">
              <a:lnSpc>
                <a:spcPct val="115000"/>
              </a:lnSpc>
              <a:spcBef>
                <a:spcPts val="0"/>
              </a:spcBef>
              <a:buNone/>
            </a:pPr>
            <a:r>
              <a:rPr lang="en" sz="1800" dirty="0"/>
              <a:t> </a:t>
            </a:r>
          </a:p>
          <a:p>
            <a:pPr lvl="0" rtl="0">
              <a:spcBef>
                <a:spcPts val="0"/>
              </a:spcBef>
              <a:buNone/>
            </a:pPr>
            <a:endParaRPr sz="1400" dirty="0"/>
          </a:p>
          <a:p>
            <a:pPr lvl="0" rtl="0">
              <a:spcBef>
                <a:spcPts val="0"/>
              </a:spcBef>
              <a:buNone/>
            </a:pPr>
            <a:r>
              <a:rPr lang="en" sz="1400" dirty="0"/>
              <a:t> </a:t>
            </a:r>
          </a:p>
          <a:p>
            <a:pPr lvl="0" rtl="0">
              <a:lnSpc>
                <a:spcPct val="115000"/>
              </a:lnSpc>
              <a:spcBef>
                <a:spcPts val="0"/>
              </a:spcBef>
              <a:buNone/>
            </a:pPr>
            <a:endParaRPr sz="1400" dirty="0"/>
          </a:p>
          <a:p>
            <a:pPr lvl="0" rtl="0">
              <a:spcBef>
                <a:spcPts val="0"/>
              </a:spcBef>
              <a:buNone/>
            </a:pPr>
            <a:endParaRPr dirty="0"/>
          </a:p>
          <a:p>
            <a:pPr lvl="0" rtl="0">
              <a:spcBef>
                <a:spcPts val="0"/>
              </a:spcBef>
              <a:buNone/>
            </a:pPr>
            <a:endParaRPr dirty="0"/>
          </a:p>
          <a:p>
            <a:pPr marL="0" lvl="0" indent="-69850" algn="ctr" rtl="0">
              <a:lnSpc>
                <a:spcPct val="115000"/>
              </a:lnSpc>
              <a:spcBef>
                <a:spcPts val="0"/>
              </a:spcBef>
              <a:buClr>
                <a:srgbClr val="000000"/>
              </a:buClr>
              <a:buSzPct val="61111"/>
              <a:buFont typeface="Arial"/>
              <a:buNone/>
            </a:pPr>
            <a:r>
              <a:rPr lang="en" sz="1800" b="1" dirty="0">
                <a:solidFill>
                  <a:srgbClr val="000000"/>
                </a:solidFill>
              </a:rPr>
              <a:t>Free</a:t>
            </a:r>
            <a:r>
              <a:rPr lang="en" sz="1100" b="1" u="sng" dirty="0">
                <a:solidFill>
                  <a:srgbClr val="000000"/>
                </a:solidFill>
              </a:rPr>
              <a:t> </a:t>
            </a:r>
          </a:p>
          <a:p>
            <a:pPr marL="0" lvl="0" indent="0" algn="ctr" rtl="0">
              <a:lnSpc>
                <a:spcPct val="115000"/>
              </a:lnSpc>
              <a:spcBef>
                <a:spcPts val="0"/>
              </a:spcBef>
              <a:buNone/>
            </a:pPr>
            <a:endParaRPr sz="1100" b="1" u="sng" dirty="0">
              <a:solidFill>
                <a:srgbClr val="000000"/>
              </a:solidFill>
            </a:endParaRPr>
          </a:p>
          <a:p>
            <a:pPr marL="0" lvl="0" indent="-69850" algn="l" rtl="0">
              <a:lnSpc>
                <a:spcPct val="115000"/>
              </a:lnSpc>
              <a:spcBef>
                <a:spcPts val="0"/>
              </a:spcBef>
              <a:buClr>
                <a:srgbClr val="000000"/>
              </a:buClr>
              <a:buSzPct val="100000"/>
              <a:buFont typeface="Arial"/>
              <a:buNone/>
            </a:pPr>
            <a:r>
              <a:rPr lang="en" sz="1100" b="1" dirty="0"/>
              <a:t>                       </a:t>
            </a:r>
          </a:p>
          <a:p>
            <a:pPr marL="0" lvl="0" indent="-69850" algn="l" rtl="0">
              <a:lnSpc>
                <a:spcPct val="115000"/>
              </a:lnSpc>
              <a:spcBef>
                <a:spcPts val="0"/>
              </a:spcBef>
              <a:buClr>
                <a:srgbClr val="000000"/>
              </a:buClr>
              <a:buSzPct val="100000"/>
              <a:buFont typeface="Arial"/>
              <a:buNone/>
            </a:pPr>
            <a:r>
              <a:rPr lang="en" sz="1100" b="1" u="sng" dirty="0">
                <a:solidFill>
                  <a:srgbClr val="000000"/>
                </a:solidFill>
              </a:rPr>
              <a:t> </a:t>
            </a:r>
            <a:r>
              <a:rPr lang="en" sz="2400" b="1" u="sng" dirty="0">
                <a:solidFill>
                  <a:srgbClr val="00FFFF"/>
                </a:solidFill>
                <a:hlinkClick r:id="rId3"/>
              </a:rPr>
              <a:t>Phonics Awareness</a:t>
            </a:r>
            <a:r>
              <a:rPr lang="en" sz="2400" b="1" dirty="0">
                <a:solidFill>
                  <a:srgbClr val="00FFFF"/>
                </a:solidFill>
                <a:hlinkClick r:id="rId3"/>
              </a:rPr>
              <a:t> </a:t>
            </a:r>
            <a:r>
              <a:rPr lang="en" sz="2400" b="1" dirty="0">
                <a:solidFill>
                  <a:schemeClr val="hlink"/>
                </a:solidFill>
              </a:rPr>
              <a:t> </a:t>
            </a:r>
            <a:r>
              <a:rPr lang="en-US" sz="2400" b="1" dirty="0">
                <a:solidFill>
                  <a:schemeClr val="hlink"/>
                </a:solidFill>
              </a:rPr>
              <a:t> </a:t>
            </a:r>
            <a:r>
              <a:rPr lang="en-US" sz="2400" b="1" dirty="0" smtClean="0">
                <a:solidFill>
                  <a:schemeClr val="hlink"/>
                </a:solidFill>
              </a:rPr>
              <a:t>            </a:t>
            </a:r>
            <a:r>
              <a:rPr lang="en" dirty="0" smtClean="0"/>
              <a:t>  </a:t>
            </a:r>
            <a:r>
              <a:rPr lang="en" dirty="0" smtClean="0">
                <a:solidFill>
                  <a:srgbClr val="00FFFF"/>
                </a:solidFill>
              </a:rPr>
              <a:t> </a:t>
            </a:r>
            <a:r>
              <a:rPr lang="en" sz="2400" b="1" u="sng" dirty="0">
                <a:solidFill>
                  <a:srgbClr val="00FFFF"/>
                </a:solidFill>
                <a:hlinkClick r:id="rId4"/>
              </a:rPr>
              <a:t>Reading Raven</a:t>
            </a:r>
          </a:p>
          <a:p>
            <a:pPr marL="0" lvl="0" indent="-69850" algn="l" rtl="0">
              <a:lnSpc>
                <a:spcPct val="115000"/>
              </a:lnSpc>
              <a:spcBef>
                <a:spcPts val="0"/>
              </a:spcBef>
              <a:buClr>
                <a:srgbClr val="000000"/>
              </a:buClr>
              <a:buSzPct val="45833"/>
              <a:buFont typeface="Arial"/>
              <a:buNone/>
            </a:pPr>
            <a:r>
              <a:rPr lang="en" dirty="0"/>
              <a:t>       </a:t>
            </a:r>
            <a:r>
              <a:rPr lang="en" sz="2400" dirty="0"/>
              <a:t> Free  </a:t>
            </a:r>
            <a:r>
              <a:rPr lang="en" dirty="0"/>
              <a:t>                                  </a:t>
            </a:r>
            <a:r>
              <a:rPr lang="en" sz="2400" dirty="0"/>
              <a:t>  $3.99</a:t>
            </a:r>
          </a:p>
          <a:p>
            <a:pPr lvl="0" algn="ctr" rtl="0">
              <a:spcBef>
                <a:spcPts val="0"/>
              </a:spcBef>
              <a:buClr>
                <a:schemeClr val="dk1"/>
              </a:buClr>
              <a:buSzPct val="25000"/>
              <a:buFont typeface="Arial"/>
              <a:buNone/>
            </a:pPr>
            <a:endParaRPr sz="4800" b="1" dirty="0"/>
          </a:p>
        </p:txBody>
      </p:sp>
      <p:pic>
        <p:nvPicPr>
          <p:cNvPr id="176" name="Shape 176"/>
          <p:cNvPicPr preferRelativeResize="0"/>
          <p:nvPr/>
        </p:nvPicPr>
        <p:blipFill>
          <a:blip r:embed="rId5">
            <a:alphaModFix/>
          </a:blip>
          <a:stretch>
            <a:fillRect/>
          </a:stretch>
        </p:blipFill>
        <p:spPr>
          <a:xfrm>
            <a:off x="894446" y="1788562"/>
            <a:ext cx="2284574" cy="2284574"/>
          </a:xfrm>
          <a:prstGeom prst="rect">
            <a:avLst/>
          </a:prstGeom>
          <a:noFill/>
          <a:ln>
            <a:noFill/>
          </a:ln>
        </p:spPr>
      </p:pic>
      <p:pic>
        <p:nvPicPr>
          <p:cNvPr id="177" name="Shape 177"/>
          <p:cNvPicPr preferRelativeResize="0"/>
          <p:nvPr/>
        </p:nvPicPr>
        <p:blipFill>
          <a:blip r:embed="rId6">
            <a:alphaModFix/>
          </a:blip>
          <a:stretch>
            <a:fillRect/>
          </a:stretch>
        </p:blipFill>
        <p:spPr>
          <a:xfrm>
            <a:off x="5239378" y="1788561"/>
            <a:ext cx="2284575" cy="2284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256900" y="-68146"/>
            <a:ext cx="8229600" cy="857400"/>
          </a:xfrm>
          <a:prstGeom prst="rect">
            <a:avLst/>
          </a:prstGeom>
        </p:spPr>
        <p:txBody>
          <a:bodyPr lIns="91425" tIns="91425" rIns="91425" bIns="91425" anchor="b" anchorCtr="0">
            <a:noAutofit/>
          </a:bodyPr>
          <a:lstStyle/>
          <a:p>
            <a:pPr lvl="0" algn="ctr">
              <a:spcBef>
                <a:spcPts val="0"/>
              </a:spcBef>
              <a:buNone/>
            </a:pPr>
            <a:r>
              <a:rPr lang="en">
                <a:solidFill>
                  <a:srgbClr val="FFFF00"/>
                </a:solidFill>
              </a:rPr>
              <a:t>Phonics</a:t>
            </a:r>
          </a:p>
        </p:txBody>
      </p:sp>
      <p:sp>
        <p:nvSpPr>
          <p:cNvPr id="183" name="Shape 183"/>
          <p:cNvSpPr txBox="1">
            <a:spLocks noGrp="1"/>
          </p:cNvSpPr>
          <p:nvPr>
            <p:ph type="body" idx="1"/>
          </p:nvPr>
        </p:nvSpPr>
        <p:spPr>
          <a:xfrm>
            <a:off x="207350" y="3227650"/>
            <a:ext cx="8845800" cy="2854800"/>
          </a:xfrm>
          <a:prstGeom prst="rect">
            <a:avLst/>
          </a:prstGeom>
        </p:spPr>
        <p:txBody>
          <a:bodyPr lIns="91425" tIns="91425" rIns="91425" bIns="91425" anchor="t" anchorCtr="0">
            <a:noAutofit/>
          </a:bodyPr>
          <a:lstStyle/>
          <a:p>
            <a:pPr lvl="0" algn="ctr" rtl="0">
              <a:spcBef>
                <a:spcPts val="0"/>
              </a:spcBef>
              <a:buNone/>
            </a:pPr>
            <a:r>
              <a:rPr lang="en" sz="1800" dirty="0"/>
              <a:t>Phonics is the knowledge that </a:t>
            </a:r>
            <a:r>
              <a:rPr lang="en" sz="1800" b="1" dirty="0">
                <a:solidFill>
                  <a:srgbClr val="FFFF00"/>
                </a:solidFill>
              </a:rPr>
              <a:t>letters </a:t>
            </a:r>
            <a:r>
              <a:rPr lang="en" sz="1800" dirty="0"/>
              <a:t>of the alphabet </a:t>
            </a:r>
            <a:r>
              <a:rPr lang="en" sz="1800" b="1" dirty="0">
                <a:solidFill>
                  <a:srgbClr val="FFFF00"/>
                </a:solidFill>
              </a:rPr>
              <a:t>represents phonemes</a:t>
            </a:r>
            <a:r>
              <a:rPr lang="en" sz="1800" dirty="0"/>
              <a:t>, and that these sounds are blended together to form written words.</a:t>
            </a:r>
          </a:p>
          <a:p>
            <a:pPr lvl="0" algn="ctr" rtl="0">
              <a:spcBef>
                <a:spcPts val="0"/>
              </a:spcBef>
              <a:buNone/>
            </a:pPr>
            <a:endParaRPr sz="600" dirty="0"/>
          </a:p>
          <a:p>
            <a:pPr lvl="0" algn="ctr" rtl="0">
              <a:spcBef>
                <a:spcPts val="0"/>
              </a:spcBef>
              <a:buNone/>
            </a:pPr>
            <a:endParaRPr sz="1500" dirty="0"/>
          </a:p>
          <a:p>
            <a:pPr lvl="0" algn="ctr">
              <a:spcBef>
                <a:spcPts val="0"/>
              </a:spcBef>
              <a:buNone/>
            </a:pPr>
            <a:r>
              <a:rPr lang="en" sz="1800" dirty="0">
                <a:solidFill>
                  <a:srgbClr val="FF9900"/>
                </a:solidFill>
              </a:rPr>
              <a:t>Rapid and accurate decoding is the foundation of proficient reading (</a:t>
            </a:r>
            <a:r>
              <a:rPr lang="en" sz="1800" dirty="0" err="1">
                <a:solidFill>
                  <a:srgbClr val="FF9900"/>
                </a:solidFill>
              </a:rPr>
              <a:t>Rathvon</a:t>
            </a:r>
            <a:r>
              <a:rPr lang="en" sz="1800" dirty="0">
                <a:solidFill>
                  <a:srgbClr val="FF9900"/>
                </a:solidFill>
              </a:rPr>
              <a:t>, 2008)</a:t>
            </a:r>
          </a:p>
        </p:txBody>
      </p:sp>
      <p:pic>
        <p:nvPicPr>
          <p:cNvPr id="184" name="Shape 184"/>
          <p:cNvPicPr preferRelativeResize="0"/>
          <p:nvPr/>
        </p:nvPicPr>
        <p:blipFill>
          <a:blip r:embed="rId3">
            <a:alphaModFix/>
          </a:blip>
          <a:stretch>
            <a:fillRect/>
          </a:stretch>
        </p:blipFill>
        <p:spPr>
          <a:xfrm>
            <a:off x="2652800" y="652075"/>
            <a:ext cx="3437801" cy="2618848"/>
          </a:xfrm>
          <a:prstGeom prst="rect">
            <a:avLst/>
          </a:prstGeom>
          <a:noFill/>
          <a:ln>
            <a:noFill/>
          </a:ln>
        </p:spPr>
      </p:pic>
      <p:sp>
        <p:nvSpPr>
          <p:cNvPr id="185" name="Shape 185"/>
          <p:cNvSpPr/>
          <p:nvPr/>
        </p:nvSpPr>
        <p:spPr>
          <a:xfrm>
            <a:off x="1680050" y="1766200"/>
            <a:ext cx="1559400" cy="221699"/>
          </a:xfrm>
          <a:prstGeom prst="rightArrow">
            <a:avLst>
              <a:gd name="adj1" fmla="val 50000"/>
              <a:gd name="adj2" fmla="val 50000"/>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additive="base">
                                        <p:cTn id="7" dur="1500"/>
                                        <p:tgtEl>
                                          <p:spTgt spid="18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149100" y="558716"/>
            <a:ext cx="8845800" cy="857400"/>
          </a:xfrm>
          <a:prstGeom prst="rect">
            <a:avLst/>
          </a:prstGeom>
        </p:spPr>
        <p:txBody>
          <a:bodyPr lIns="91425" tIns="91425" rIns="91425" bIns="91425" anchor="b" anchorCtr="0">
            <a:noAutofit/>
          </a:bodyPr>
          <a:lstStyle/>
          <a:p>
            <a:pPr lvl="0" algn="ctr" rtl="0">
              <a:spcBef>
                <a:spcPts val="0"/>
              </a:spcBef>
              <a:buNone/>
            </a:pPr>
            <a:r>
              <a:rPr lang="en">
                <a:solidFill>
                  <a:srgbClr val="FFFF00"/>
                </a:solidFill>
              </a:rPr>
              <a:t>Assessment / Progress Monitor </a:t>
            </a:r>
          </a:p>
          <a:p>
            <a:pPr lvl="0" algn="ctr">
              <a:spcBef>
                <a:spcPts val="0"/>
              </a:spcBef>
              <a:buNone/>
            </a:pPr>
            <a:r>
              <a:rPr lang="en" dirty="0">
                <a:solidFill>
                  <a:srgbClr val="FFFF00"/>
                </a:solidFill>
              </a:rPr>
              <a:t>Phonics Instruction</a:t>
            </a:r>
          </a:p>
        </p:txBody>
      </p:sp>
      <p:sp>
        <p:nvSpPr>
          <p:cNvPr id="191" name="Shape 191"/>
          <p:cNvSpPr txBox="1">
            <a:spLocks noGrp="1"/>
          </p:cNvSpPr>
          <p:nvPr>
            <p:ph type="body" idx="1"/>
          </p:nvPr>
        </p:nvSpPr>
        <p:spPr>
          <a:xfrm>
            <a:off x="457200" y="1800225"/>
            <a:ext cx="8229600" cy="3725699"/>
          </a:xfrm>
          <a:prstGeom prst="rect">
            <a:avLst/>
          </a:prstGeom>
        </p:spPr>
        <p:txBody>
          <a:bodyPr lIns="91425" tIns="91425" rIns="91425" bIns="91425" anchor="t" anchorCtr="0">
            <a:noAutofit/>
          </a:bodyPr>
          <a:lstStyle/>
          <a:p>
            <a:pPr lvl="0" rtl="0">
              <a:spcBef>
                <a:spcPts val="0"/>
              </a:spcBef>
              <a:buNone/>
            </a:pPr>
            <a:endParaRPr dirty="0"/>
          </a:p>
          <a:p>
            <a:pPr lvl="0" rtl="0">
              <a:spcBef>
                <a:spcPts val="0"/>
              </a:spcBef>
              <a:buNone/>
            </a:pPr>
            <a:endParaRPr dirty="0"/>
          </a:p>
          <a:p>
            <a:pPr lvl="0" algn="ctr" rtl="0">
              <a:spcBef>
                <a:spcPts val="0"/>
              </a:spcBef>
              <a:buNone/>
            </a:pPr>
            <a:endParaRPr dirty="0"/>
          </a:p>
          <a:p>
            <a:pPr lvl="0" algn="ctr" rtl="0">
              <a:spcBef>
                <a:spcPts val="0"/>
              </a:spcBef>
              <a:buNone/>
            </a:pPr>
            <a:endParaRPr dirty="0"/>
          </a:p>
          <a:p>
            <a:pPr lvl="0" algn="ctr" rtl="0">
              <a:spcBef>
                <a:spcPts val="0"/>
              </a:spcBef>
              <a:buNone/>
            </a:pPr>
            <a:endParaRPr dirty="0"/>
          </a:p>
          <a:p>
            <a:pPr lvl="0" algn="ctr">
              <a:spcBef>
                <a:spcPts val="0"/>
              </a:spcBef>
              <a:buClr>
                <a:schemeClr val="dk1"/>
              </a:buClr>
              <a:buSzPct val="30555"/>
              <a:buFont typeface="Arial"/>
              <a:buNone/>
            </a:pPr>
            <a:r>
              <a:rPr lang="en" sz="3600" u="sng" dirty="0">
                <a:solidFill>
                  <a:srgbClr val="00FFFF"/>
                </a:solidFill>
                <a:hlinkClick r:id="rId3"/>
              </a:rPr>
              <a:t>PALS Quick Checks</a:t>
            </a:r>
          </a:p>
        </p:txBody>
      </p:sp>
      <p:pic>
        <p:nvPicPr>
          <p:cNvPr id="192" name="Shape 192" descr="imgres.jpg"/>
          <p:cNvPicPr preferRelativeResize="0"/>
          <p:nvPr/>
        </p:nvPicPr>
        <p:blipFill>
          <a:blip r:embed="rId4">
            <a:alphaModFix/>
          </a:blip>
          <a:stretch>
            <a:fillRect/>
          </a:stretch>
        </p:blipFill>
        <p:spPr>
          <a:xfrm>
            <a:off x="2893436" y="1800225"/>
            <a:ext cx="3044824" cy="1784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0"/>
            <a:ext cx="8229600" cy="857400"/>
          </a:xfrm>
          <a:prstGeom prst="rect">
            <a:avLst/>
          </a:prstGeom>
        </p:spPr>
        <p:txBody>
          <a:bodyPr lIns="91425" tIns="91425" rIns="91425" bIns="91425" anchor="b" anchorCtr="0">
            <a:noAutofit/>
          </a:bodyPr>
          <a:lstStyle/>
          <a:p>
            <a:pPr lvl="0" algn="ctr">
              <a:spcBef>
                <a:spcPts val="0"/>
              </a:spcBef>
              <a:buClr>
                <a:schemeClr val="dk1"/>
              </a:buClr>
              <a:buSzPct val="30555"/>
              <a:buFont typeface="Arial"/>
              <a:buNone/>
            </a:pPr>
            <a:r>
              <a:rPr lang="en">
                <a:solidFill>
                  <a:srgbClr val="FFFF00"/>
                </a:solidFill>
              </a:rPr>
              <a:t>Phonics Strategies </a:t>
            </a:r>
          </a:p>
        </p:txBody>
      </p:sp>
      <p:sp>
        <p:nvSpPr>
          <p:cNvPr id="198" name="Shape 198"/>
          <p:cNvSpPr txBox="1">
            <a:spLocks noGrp="1"/>
          </p:cNvSpPr>
          <p:nvPr>
            <p:ph type="body" idx="1"/>
          </p:nvPr>
        </p:nvSpPr>
        <p:spPr>
          <a:xfrm>
            <a:off x="457200" y="698013"/>
            <a:ext cx="8229600" cy="3140700"/>
          </a:xfrm>
          <a:prstGeom prst="rect">
            <a:avLst/>
          </a:prstGeom>
        </p:spPr>
        <p:txBody>
          <a:bodyPr lIns="91425" tIns="91425" rIns="91425" bIns="91425" anchor="t" anchorCtr="0">
            <a:noAutofit/>
          </a:bodyPr>
          <a:lstStyle/>
          <a:p>
            <a:pPr lvl="0" algn="l" rtl="0">
              <a:spcBef>
                <a:spcPts val="0"/>
              </a:spcBef>
              <a:buNone/>
            </a:pPr>
            <a:endParaRPr sz="1800" b="1" dirty="0"/>
          </a:p>
          <a:p>
            <a:pPr marL="457200" lvl="0" indent="-342900" algn="ctr" rtl="0">
              <a:spcBef>
                <a:spcPts val="0"/>
              </a:spcBef>
              <a:buSzPct val="100000"/>
            </a:pPr>
            <a:r>
              <a:rPr lang="en" sz="1800" b="1" dirty="0"/>
              <a:t>Systematic (carefully selected set of letter-sound relationships)</a:t>
            </a:r>
          </a:p>
          <a:p>
            <a:pPr marL="457200" lvl="0" indent="-342900" algn="ctr" rtl="0">
              <a:spcBef>
                <a:spcPts val="0"/>
              </a:spcBef>
              <a:buSzPct val="100000"/>
            </a:pPr>
            <a:r>
              <a:rPr lang="en" sz="1800" b="1" dirty="0"/>
              <a:t>Explicit - direct explanation, modeling, practice, application.</a:t>
            </a:r>
          </a:p>
          <a:p>
            <a:pPr marL="457200" lvl="0" indent="-342900" algn="ctr" rtl="0">
              <a:spcBef>
                <a:spcPts val="0"/>
              </a:spcBef>
              <a:buSzPct val="100000"/>
            </a:pPr>
            <a:r>
              <a:rPr lang="en" sz="1800" b="1" dirty="0"/>
              <a:t>On a continuum of instruction - letter sounds, blending, onset-rime</a:t>
            </a:r>
          </a:p>
          <a:p>
            <a:pPr lvl="0" algn="l" rtl="0">
              <a:spcBef>
                <a:spcPts val="0"/>
              </a:spcBef>
              <a:buNone/>
            </a:pPr>
            <a:endParaRPr sz="1800" b="1" dirty="0"/>
          </a:p>
          <a:p>
            <a:pPr lvl="0" algn="l" rtl="0">
              <a:spcBef>
                <a:spcPts val="0"/>
              </a:spcBef>
              <a:buClr>
                <a:schemeClr val="dk1"/>
              </a:buClr>
              <a:buSzPct val="100000"/>
              <a:buFont typeface="Arial"/>
              <a:buNone/>
            </a:pPr>
            <a:r>
              <a:rPr lang="en" sz="1100" dirty="0">
                <a:solidFill>
                  <a:schemeClr val="dk1"/>
                </a:solidFill>
              </a:rPr>
              <a:t>		 	 	 		</a:t>
            </a:r>
          </a:p>
          <a:p>
            <a:pPr lvl="0" algn="ctr" rtl="0">
              <a:spcBef>
                <a:spcPts val="0"/>
              </a:spcBef>
              <a:buClr>
                <a:schemeClr val="dk1"/>
              </a:buClr>
              <a:buSzPct val="45833"/>
              <a:buFont typeface="Arial"/>
              <a:buNone/>
            </a:pPr>
            <a:r>
              <a:rPr lang="en" sz="2400" b="1" u="sng" dirty="0">
                <a:solidFill>
                  <a:srgbClr val="00FFFF"/>
                </a:solidFill>
                <a:hlinkClick r:id="rId3" invalidUrl="http://education.wm.edu/centers/ttac/documents/webinars/languageinstructionsupportdocs/Lesson 0 intro/MSLTeaching.pdf"/>
              </a:rPr>
              <a:t>Multi-sensory Approach</a:t>
            </a:r>
          </a:p>
          <a:p>
            <a:pPr lvl="0" algn="ctr" rtl="0">
              <a:spcBef>
                <a:spcPts val="0"/>
              </a:spcBef>
              <a:buClr>
                <a:schemeClr val="dk1"/>
              </a:buClr>
              <a:buSzPct val="45833"/>
              <a:buFont typeface="Arial"/>
              <a:buNone/>
            </a:pPr>
            <a:endParaRPr sz="2400" b="1" dirty="0">
              <a:solidFill>
                <a:srgbClr val="00FFFF"/>
              </a:solidFill>
            </a:endParaRPr>
          </a:p>
          <a:p>
            <a:pPr lvl="0" algn="ctr" rtl="0">
              <a:spcBef>
                <a:spcPts val="0"/>
              </a:spcBef>
              <a:buClr>
                <a:schemeClr val="dk1"/>
              </a:buClr>
              <a:buSzPct val="45833"/>
              <a:buFont typeface="Arial"/>
              <a:buNone/>
            </a:pPr>
            <a:r>
              <a:rPr lang="en" sz="2400" b="1" u="sng" dirty="0">
                <a:solidFill>
                  <a:srgbClr val="00FFFF"/>
                </a:solidFill>
                <a:hlinkClick r:id="rId4"/>
              </a:rPr>
              <a:t>Phonetic Concepts &amp; Rules</a:t>
            </a:r>
          </a:p>
          <a:p>
            <a:pPr lvl="0" algn="ctr" rtl="0">
              <a:spcBef>
                <a:spcPts val="0"/>
              </a:spcBef>
              <a:buNone/>
            </a:pPr>
            <a:endParaRPr sz="2400" b="1" dirty="0">
              <a:solidFill>
                <a:srgbClr val="00FFFF"/>
              </a:solidFill>
            </a:endParaRPr>
          </a:p>
          <a:p>
            <a:pPr lvl="0" algn="ctr" rtl="0">
              <a:spcBef>
                <a:spcPts val="0"/>
              </a:spcBef>
              <a:buClr>
                <a:schemeClr val="dk1"/>
              </a:buClr>
              <a:buSzPct val="45833"/>
              <a:buFont typeface="Arial"/>
              <a:buNone/>
            </a:pPr>
            <a:r>
              <a:rPr lang="en" sz="2400" b="1" u="sng" dirty="0">
                <a:solidFill>
                  <a:srgbClr val="00FFFF"/>
                </a:solidFill>
                <a:hlinkClick r:id="rId5"/>
              </a:rPr>
              <a:t>PALS activities</a:t>
            </a:r>
          </a:p>
          <a:p>
            <a:pPr lvl="0" algn="ctr" rtl="0">
              <a:spcBef>
                <a:spcPts val="0"/>
              </a:spcBef>
              <a:buClr>
                <a:schemeClr val="dk1"/>
              </a:buClr>
              <a:buSzPct val="45833"/>
              <a:buFont typeface="Arial"/>
              <a:buNone/>
            </a:pPr>
            <a:endParaRPr sz="2400" b="1" dirty="0">
              <a:solidFill>
                <a:srgbClr val="00FFFF"/>
              </a:solidFill>
            </a:endParaRPr>
          </a:p>
          <a:p>
            <a:pPr lvl="0" algn="ctr" rtl="0">
              <a:spcBef>
                <a:spcPts val="0"/>
              </a:spcBef>
              <a:buClr>
                <a:schemeClr val="dk1"/>
              </a:buClr>
              <a:buSzPct val="45833"/>
              <a:buFont typeface="Arial"/>
              <a:buNone/>
            </a:pPr>
            <a:r>
              <a:rPr lang="en" sz="2400" b="1" u="sng" dirty="0">
                <a:solidFill>
                  <a:schemeClr val="accent1">
                    <a:lumMod val="75000"/>
                  </a:schemeClr>
                </a:solidFill>
                <a:hlinkClick r:id="rId6"/>
              </a:rPr>
              <a:t>Controlled Text (Phonics Readers)</a:t>
            </a:r>
            <a:r>
              <a:rPr lang="en" sz="2400" b="1" u="sng" dirty="0">
                <a:solidFill>
                  <a:schemeClr val="accent1">
                    <a:lumMod val="75000"/>
                  </a:schemeClr>
                </a:solidFill>
              </a:rPr>
              <a:t> Reading A-Z</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102196"/>
            <a:ext cx="8229600" cy="857400"/>
          </a:xfrm>
          <a:prstGeom prst="rect">
            <a:avLst/>
          </a:prstGeom>
        </p:spPr>
        <p:txBody>
          <a:bodyPr lIns="91425" tIns="91425" rIns="91425" bIns="91425" anchor="b" anchorCtr="0">
            <a:noAutofit/>
          </a:bodyPr>
          <a:lstStyle/>
          <a:p>
            <a:pPr lvl="0" algn="ctr">
              <a:spcBef>
                <a:spcPts val="0"/>
              </a:spcBef>
              <a:buNone/>
            </a:pPr>
            <a:r>
              <a:rPr lang="en">
                <a:solidFill>
                  <a:srgbClr val="FFFF00"/>
                </a:solidFill>
              </a:rPr>
              <a:t>Agenda</a:t>
            </a:r>
          </a:p>
        </p:txBody>
      </p:sp>
      <p:sp>
        <p:nvSpPr>
          <p:cNvPr id="89" name="Shape 89"/>
          <p:cNvSpPr txBox="1">
            <a:spLocks noGrp="1"/>
          </p:cNvSpPr>
          <p:nvPr>
            <p:ph type="body" idx="1"/>
          </p:nvPr>
        </p:nvSpPr>
        <p:spPr>
          <a:xfrm>
            <a:off x="2278650" y="876300"/>
            <a:ext cx="4586700" cy="42672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 sz="1400" dirty="0"/>
              <a:t>8:30-9:00: </a:t>
            </a:r>
            <a:r>
              <a:rPr lang="en-US" sz="1400" dirty="0" smtClean="0"/>
              <a:t>      </a:t>
            </a:r>
            <a:r>
              <a:rPr lang="en" sz="1400" dirty="0" smtClean="0"/>
              <a:t> </a:t>
            </a:r>
            <a:r>
              <a:rPr lang="en" sz="1400" dirty="0"/>
              <a:t>Registration &amp; Breakfast </a:t>
            </a:r>
          </a:p>
          <a:p>
            <a:pPr lvl="0">
              <a:spcBef>
                <a:spcPts val="0"/>
              </a:spcBef>
              <a:buClr>
                <a:schemeClr val="dk1"/>
              </a:buClr>
              <a:buSzPct val="78571"/>
              <a:buFont typeface="Arial"/>
              <a:buNone/>
            </a:pPr>
            <a:r>
              <a:rPr lang="en" sz="1400" dirty="0"/>
              <a:t>		</a:t>
            </a:r>
          </a:p>
          <a:p>
            <a:pPr lvl="0">
              <a:spcBef>
                <a:spcPts val="0"/>
              </a:spcBef>
              <a:buClr>
                <a:schemeClr val="dk1"/>
              </a:buClr>
              <a:buSzPct val="78571"/>
              <a:buFont typeface="Arial"/>
              <a:buNone/>
            </a:pPr>
            <a:r>
              <a:rPr lang="en" sz="1400" dirty="0"/>
              <a:t>9:00-9:55:   </a:t>
            </a:r>
            <a:r>
              <a:rPr lang="en-US" sz="1400" dirty="0" smtClean="0"/>
              <a:t>     </a:t>
            </a:r>
            <a:r>
              <a:rPr lang="en" sz="1400" dirty="0" smtClean="0"/>
              <a:t>Balanced </a:t>
            </a:r>
            <a:r>
              <a:rPr lang="en" sz="1400" dirty="0"/>
              <a:t>Literacy</a:t>
            </a:r>
          </a:p>
          <a:p>
            <a:pPr lvl="0">
              <a:spcBef>
                <a:spcPts val="0"/>
              </a:spcBef>
              <a:buClr>
                <a:schemeClr val="dk1"/>
              </a:buClr>
              <a:buSzPct val="78571"/>
              <a:buFont typeface="Arial"/>
              <a:buNone/>
            </a:pPr>
            <a:endParaRPr sz="1400" dirty="0"/>
          </a:p>
          <a:p>
            <a:pPr lvl="0">
              <a:spcBef>
                <a:spcPts val="0"/>
              </a:spcBef>
              <a:buClr>
                <a:schemeClr val="dk1"/>
              </a:buClr>
              <a:buSzPct val="78571"/>
              <a:buFont typeface="Arial"/>
              <a:buNone/>
            </a:pPr>
            <a:r>
              <a:rPr lang="en" sz="1400" dirty="0"/>
              <a:t>10:00-10:40:    Session 1 </a:t>
            </a:r>
          </a:p>
          <a:p>
            <a:pPr lvl="0">
              <a:spcBef>
                <a:spcPts val="0"/>
              </a:spcBef>
              <a:buClr>
                <a:schemeClr val="dk1"/>
              </a:buClr>
              <a:buSzPct val="78571"/>
              <a:buFont typeface="Arial"/>
              <a:buNone/>
            </a:pPr>
            <a:r>
              <a:rPr lang="en" sz="1400" dirty="0"/>
              <a:t>10:45-11:20:    Session 2</a:t>
            </a:r>
          </a:p>
          <a:p>
            <a:pPr lvl="0">
              <a:spcBef>
                <a:spcPts val="0"/>
              </a:spcBef>
              <a:buNone/>
            </a:pPr>
            <a:r>
              <a:rPr lang="en" sz="1400" dirty="0"/>
              <a:t>11:25-12:00:    Session </a:t>
            </a:r>
            <a:r>
              <a:rPr lang="en" sz="1400" dirty="0" smtClean="0"/>
              <a:t>3</a:t>
            </a:r>
            <a:endParaRPr lang="en-US" sz="1400" dirty="0" smtClean="0"/>
          </a:p>
          <a:p>
            <a:pPr lvl="0">
              <a:spcBef>
                <a:spcPts val="0"/>
              </a:spcBef>
              <a:buNone/>
            </a:pPr>
            <a:endParaRPr lang="en-US" sz="1400" dirty="0"/>
          </a:p>
          <a:p>
            <a:pPr lvl="0">
              <a:spcBef>
                <a:spcPts val="0"/>
              </a:spcBef>
              <a:buNone/>
            </a:pPr>
            <a:r>
              <a:rPr lang="en-US" sz="1400" dirty="0" smtClean="0"/>
              <a:t>12:00-12:15     Break</a:t>
            </a:r>
            <a:endParaRPr lang="en" sz="1400" dirty="0"/>
          </a:p>
          <a:p>
            <a:pPr lvl="0">
              <a:spcBef>
                <a:spcPts val="0"/>
              </a:spcBef>
              <a:buNone/>
            </a:pPr>
            <a:endParaRPr sz="1400" dirty="0"/>
          </a:p>
          <a:p>
            <a:pPr lvl="0">
              <a:spcBef>
                <a:spcPts val="0"/>
              </a:spcBef>
              <a:buNone/>
            </a:pPr>
            <a:r>
              <a:rPr lang="en" sz="1400" dirty="0" smtClean="0">
                <a:solidFill>
                  <a:schemeClr val="bg1"/>
                </a:solidFill>
              </a:rPr>
              <a:t>12:15-1:00</a:t>
            </a:r>
            <a:r>
              <a:rPr lang="en" sz="1400" dirty="0">
                <a:solidFill>
                  <a:schemeClr val="bg1"/>
                </a:solidFill>
              </a:rPr>
              <a:t>: </a:t>
            </a:r>
            <a:r>
              <a:rPr lang="en-US" sz="1400" dirty="0" smtClean="0">
                <a:solidFill>
                  <a:schemeClr val="bg1"/>
                </a:solidFill>
              </a:rPr>
              <a:t>  </a:t>
            </a:r>
            <a:r>
              <a:rPr lang="en" sz="1400" dirty="0" smtClean="0">
                <a:solidFill>
                  <a:schemeClr val="bg1"/>
                </a:solidFill>
              </a:rPr>
              <a:t> </a:t>
            </a:r>
            <a:r>
              <a:rPr lang="en-US" sz="1400" dirty="0" smtClean="0">
                <a:solidFill>
                  <a:schemeClr val="bg1"/>
                </a:solidFill>
              </a:rPr>
              <a:t>  </a:t>
            </a:r>
            <a:r>
              <a:rPr lang="en" sz="1400" dirty="0" smtClean="0"/>
              <a:t>Literacy </a:t>
            </a:r>
            <a:r>
              <a:rPr lang="en" sz="1400" dirty="0"/>
              <a:t>Resources &amp; Action Planning	</a:t>
            </a:r>
          </a:p>
          <a:p>
            <a:pPr lvl="0">
              <a:spcBef>
                <a:spcPts val="0"/>
              </a:spcBef>
              <a:buNone/>
            </a:pPr>
            <a:r>
              <a:rPr lang="en" sz="1400" dirty="0"/>
              <a:t>    </a:t>
            </a:r>
          </a:p>
          <a:p>
            <a:pPr marL="1371600" lvl="0" indent="-69850" algn="l">
              <a:spcBef>
                <a:spcPts val="0"/>
              </a:spcBef>
              <a:buClr>
                <a:schemeClr val="dk1"/>
              </a:buClr>
              <a:buSzPct val="78571"/>
              <a:buFont typeface="Arial"/>
              <a:buNone/>
            </a:pPr>
            <a:r>
              <a:rPr lang="en" sz="1400" dirty="0"/>
              <a:t>    </a:t>
            </a:r>
            <a:r>
              <a:rPr lang="en-US" sz="1400" dirty="0" smtClean="0"/>
              <a:t>    </a:t>
            </a:r>
            <a:r>
              <a:rPr lang="en" sz="1400" dirty="0" smtClean="0"/>
              <a:t> </a:t>
            </a:r>
            <a:r>
              <a:rPr lang="en" sz="1400" dirty="0">
                <a:solidFill>
                  <a:srgbClr val="FF9900"/>
                </a:solidFill>
              </a:rPr>
              <a:t>Rotations: </a:t>
            </a:r>
          </a:p>
          <a:p>
            <a:pPr lvl="0" algn="ctr">
              <a:spcBef>
                <a:spcPts val="0"/>
              </a:spcBef>
              <a:buClr>
                <a:schemeClr val="dk1"/>
              </a:buClr>
              <a:buSzPct val="78571"/>
              <a:buFont typeface="Arial"/>
              <a:buNone/>
            </a:pPr>
            <a:r>
              <a:rPr lang="en" sz="1400" dirty="0">
                <a:solidFill>
                  <a:srgbClr val="FF9900"/>
                </a:solidFill>
              </a:rPr>
              <a:t>*Guided Reading: Room 240</a:t>
            </a:r>
          </a:p>
          <a:p>
            <a:pPr lvl="0" algn="ctr">
              <a:spcBef>
                <a:spcPts val="0"/>
              </a:spcBef>
              <a:buClr>
                <a:schemeClr val="dk1"/>
              </a:buClr>
              <a:buSzPct val="78571"/>
              <a:buFont typeface="Arial"/>
              <a:buNone/>
            </a:pPr>
            <a:r>
              <a:rPr lang="en" sz="1400" dirty="0">
                <a:solidFill>
                  <a:srgbClr val="FF9900"/>
                </a:solidFill>
              </a:rPr>
              <a:t>*Assessment: Room 226</a:t>
            </a:r>
          </a:p>
          <a:p>
            <a:pPr lvl="0" algn="ctr">
              <a:spcBef>
                <a:spcPts val="0"/>
              </a:spcBef>
              <a:buNone/>
            </a:pPr>
            <a:r>
              <a:rPr lang="en" sz="1400" dirty="0">
                <a:solidFill>
                  <a:srgbClr val="FF9900"/>
                </a:solidFill>
              </a:rPr>
              <a:t>*Literacy Stations: Room 231</a:t>
            </a:r>
          </a:p>
          <a:p>
            <a:pPr lvl="0">
              <a:spcBef>
                <a:spcPts val="0"/>
              </a:spcBef>
              <a:buClr>
                <a:schemeClr val="dk1"/>
              </a:buClr>
              <a:buSzPct val="78571"/>
              <a:buFont typeface="Arial"/>
              <a:buNone/>
            </a:pPr>
            <a:endParaRPr sz="1400" dirty="0"/>
          </a:p>
          <a:p>
            <a:pPr lvl="0">
              <a:spcBef>
                <a:spcPts val="0"/>
              </a:spcBef>
              <a:buClr>
                <a:schemeClr val="dk1"/>
              </a:buClr>
              <a:buSzPct val="78571"/>
              <a:buFont typeface="Arial"/>
              <a:buNone/>
            </a:pPr>
            <a:endParaRPr sz="1400" dirty="0"/>
          </a:p>
          <a:p>
            <a:pPr lvl="0">
              <a:spcBef>
                <a:spcPts val="0"/>
              </a:spcBef>
              <a:buNone/>
            </a:pP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702978"/>
            <a:ext cx="8229600" cy="857400"/>
          </a:xfrm>
          <a:prstGeom prst="rect">
            <a:avLst/>
          </a:prstGeom>
        </p:spPr>
        <p:txBody>
          <a:bodyPr lIns="91425" tIns="91425" rIns="91425" bIns="91425" anchor="b" anchorCtr="0">
            <a:noAutofit/>
          </a:bodyPr>
          <a:lstStyle/>
          <a:p>
            <a:pPr lvl="0" algn="ctr" rtl="0">
              <a:spcBef>
                <a:spcPts val="0"/>
              </a:spcBef>
              <a:buNone/>
            </a:pPr>
            <a:endParaRPr>
              <a:solidFill>
                <a:srgbClr val="FFFF00"/>
              </a:solidFill>
            </a:endParaRPr>
          </a:p>
          <a:p>
            <a:pPr lvl="0" algn="ctr" rtl="0">
              <a:spcBef>
                <a:spcPts val="0"/>
              </a:spcBef>
              <a:buNone/>
            </a:pPr>
            <a:endParaRPr>
              <a:solidFill>
                <a:srgbClr val="FFFF00"/>
              </a:solidFill>
            </a:endParaRPr>
          </a:p>
          <a:p>
            <a:pPr lvl="0" algn="ctr" rtl="0">
              <a:spcBef>
                <a:spcPts val="0"/>
              </a:spcBef>
              <a:buClr>
                <a:schemeClr val="dk1"/>
              </a:buClr>
              <a:buSzPct val="110000"/>
              <a:buFont typeface="Arial"/>
              <a:buNone/>
            </a:pPr>
            <a:r>
              <a:rPr lang="en">
                <a:solidFill>
                  <a:srgbClr val="FFFF00"/>
                </a:solidFill>
              </a:rPr>
              <a:t>Technology to Support Phonics</a:t>
            </a:r>
          </a:p>
          <a:p>
            <a:pPr lvl="0">
              <a:spcBef>
                <a:spcPts val="0"/>
              </a:spcBef>
              <a:buNone/>
            </a:pPr>
            <a:endParaRPr/>
          </a:p>
        </p:txBody>
      </p:sp>
      <p:sp>
        <p:nvSpPr>
          <p:cNvPr id="204" name="Shape 204"/>
          <p:cNvSpPr txBox="1">
            <a:spLocks noGrp="1"/>
          </p:cNvSpPr>
          <p:nvPr>
            <p:ph type="body" idx="1"/>
          </p:nvPr>
        </p:nvSpPr>
        <p:spPr>
          <a:xfrm>
            <a:off x="511900" y="1579050"/>
            <a:ext cx="8229600" cy="1985400"/>
          </a:xfrm>
          <a:prstGeom prst="rect">
            <a:avLst/>
          </a:prstGeom>
        </p:spPr>
        <p:txBody>
          <a:bodyPr lIns="91425" tIns="91425" rIns="91425" bIns="91425" anchor="t" anchorCtr="0">
            <a:noAutofit/>
          </a:bodyPr>
          <a:lstStyle/>
          <a:p>
            <a:pPr lvl="0" algn="ctr" rtl="0">
              <a:spcBef>
                <a:spcPts val="0"/>
              </a:spcBef>
              <a:buNone/>
            </a:pPr>
            <a:r>
              <a:rPr lang="en" sz="7200" u="sng" dirty="0" smtClean="0">
                <a:solidFill>
                  <a:srgbClr val="00FFFF"/>
                </a:solidFill>
                <a:hlinkClick r:id="rId3"/>
              </a:rPr>
              <a:t>Multisensory</a:t>
            </a:r>
            <a:r>
              <a:rPr lang="en-US" sz="7200" u="sng" dirty="0" smtClean="0">
                <a:solidFill>
                  <a:srgbClr val="00FFFF"/>
                </a:solidFill>
                <a:hlinkClick r:id="rId3"/>
              </a:rPr>
              <a:t> Literacy</a:t>
            </a:r>
            <a:r>
              <a:rPr lang="en" sz="7200" u="sng" dirty="0" smtClean="0">
                <a:solidFill>
                  <a:srgbClr val="00FFFF"/>
                </a:solidFill>
                <a:hlinkClick r:id="rId3"/>
              </a:rPr>
              <a:t> </a:t>
            </a:r>
            <a:r>
              <a:rPr lang="en" sz="7200" u="sng" dirty="0">
                <a:solidFill>
                  <a:srgbClr val="00FFFF"/>
                </a:solidFill>
                <a:hlinkClick r:id="rId3"/>
              </a:rPr>
              <a:t>Apps</a:t>
            </a:r>
          </a:p>
          <a:p>
            <a:pPr lvl="0" algn="ctr" rtl="0">
              <a:spcBef>
                <a:spcPts val="0"/>
              </a:spcBef>
              <a:buNone/>
            </a:pPr>
            <a:endParaRPr dirty="0">
              <a:solidFill>
                <a:srgbClr val="00FFFF"/>
              </a:solidFill>
            </a:endParaRPr>
          </a:p>
          <a:p>
            <a:pPr lvl="0" algn="l">
              <a:spcBef>
                <a:spcPts val="0"/>
              </a:spcBef>
              <a:buNone/>
            </a:pPr>
            <a:r>
              <a:rPr lang="en" sz="4800" u="sng" dirty="0">
                <a:solidFill>
                  <a:srgbClr val="00FFFF"/>
                </a:solidFill>
                <a:hlinkClick r:id="rId4"/>
              </a:rPr>
              <a:t> </a:t>
            </a:r>
            <a:r>
              <a:rPr lang="en" sz="6000" u="sng" dirty="0">
                <a:solidFill>
                  <a:schemeClr val="hlink"/>
                </a:solidFill>
                <a:hlinkClick r:id="rId5"/>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128121"/>
            <a:ext cx="8229600" cy="857400"/>
          </a:xfrm>
          <a:prstGeom prst="rect">
            <a:avLst/>
          </a:prstGeom>
        </p:spPr>
        <p:txBody>
          <a:bodyPr lIns="91425" tIns="91425" rIns="91425" bIns="91425" anchor="b" anchorCtr="0">
            <a:noAutofit/>
          </a:bodyPr>
          <a:lstStyle/>
          <a:p>
            <a:pPr lvl="0" algn="ctr">
              <a:spcBef>
                <a:spcPts val="0"/>
              </a:spcBef>
              <a:buNone/>
            </a:pPr>
            <a:r>
              <a:rPr lang="en">
                <a:solidFill>
                  <a:srgbClr val="FFFF00"/>
                </a:solidFill>
              </a:rPr>
              <a:t>Fluency</a:t>
            </a:r>
          </a:p>
        </p:txBody>
      </p:sp>
      <p:sp>
        <p:nvSpPr>
          <p:cNvPr id="210" name="Shape 210"/>
          <p:cNvSpPr txBox="1">
            <a:spLocks noGrp="1"/>
          </p:cNvSpPr>
          <p:nvPr>
            <p:ph type="body" idx="1"/>
          </p:nvPr>
        </p:nvSpPr>
        <p:spPr>
          <a:xfrm>
            <a:off x="457200" y="2911550"/>
            <a:ext cx="8229600" cy="1130400"/>
          </a:xfrm>
          <a:prstGeom prst="rect">
            <a:avLst/>
          </a:prstGeom>
        </p:spPr>
        <p:txBody>
          <a:bodyPr lIns="91425" tIns="91425" rIns="91425" bIns="91425" anchor="t" anchorCtr="0">
            <a:noAutofit/>
          </a:bodyPr>
          <a:lstStyle/>
          <a:p>
            <a:pPr lvl="0" rtl="0">
              <a:spcBef>
                <a:spcPts val="0"/>
              </a:spcBef>
              <a:buNone/>
            </a:pPr>
            <a:r>
              <a:rPr lang="en" sz="1800" dirty="0"/>
              <a:t>The ability to read text </a:t>
            </a:r>
            <a:r>
              <a:rPr lang="en" sz="1800" b="1" dirty="0">
                <a:solidFill>
                  <a:srgbClr val="FFFF00"/>
                </a:solidFill>
              </a:rPr>
              <a:t>accurately and quickly</a:t>
            </a:r>
            <a:r>
              <a:rPr lang="en" sz="1800" dirty="0"/>
              <a:t>.  It frees students up cognitively so they can understand what they read.</a:t>
            </a:r>
          </a:p>
          <a:p>
            <a:pPr lvl="0" rtl="0">
              <a:spcBef>
                <a:spcPts val="0"/>
              </a:spcBef>
              <a:buNone/>
            </a:pPr>
            <a:endParaRPr sz="1800" dirty="0"/>
          </a:p>
          <a:p>
            <a:pPr lvl="0">
              <a:spcBef>
                <a:spcPts val="0"/>
              </a:spcBef>
              <a:buNone/>
            </a:pPr>
            <a:r>
              <a:rPr lang="en" sz="1800" dirty="0"/>
              <a:t>Comprehension is significantly impaired for students who misread more than 5% of the text or read less than 100 words per minute in second grade &amp; above.   (</a:t>
            </a:r>
            <a:r>
              <a:rPr lang="en" sz="1800" dirty="0" err="1"/>
              <a:t>Grossen</a:t>
            </a:r>
            <a:r>
              <a:rPr lang="en" sz="1800" dirty="0"/>
              <a:t> &amp; </a:t>
            </a:r>
            <a:r>
              <a:rPr lang="en" sz="1800" dirty="0" err="1"/>
              <a:t>Carnine</a:t>
            </a:r>
            <a:r>
              <a:rPr lang="en" sz="1800" dirty="0"/>
              <a:t>, 1991)</a:t>
            </a:r>
          </a:p>
        </p:txBody>
      </p:sp>
      <p:pic>
        <p:nvPicPr>
          <p:cNvPr id="211" name="Shape 211"/>
          <p:cNvPicPr preferRelativeResize="0"/>
          <p:nvPr/>
        </p:nvPicPr>
        <p:blipFill>
          <a:blip r:embed="rId3">
            <a:alphaModFix/>
          </a:blip>
          <a:stretch>
            <a:fillRect/>
          </a:stretch>
        </p:blipFill>
        <p:spPr>
          <a:xfrm>
            <a:off x="3189300" y="938825"/>
            <a:ext cx="2765401" cy="2106624"/>
          </a:xfrm>
          <a:prstGeom prst="rect">
            <a:avLst/>
          </a:prstGeom>
          <a:noFill/>
          <a:ln>
            <a:noFill/>
          </a:ln>
        </p:spPr>
      </p:pic>
      <p:sp>
        <p:nvSpPr>
          <p:cNvPr id="212" name="Shape 212"/>
          <p:cNvSpPr/>
          <p:nvPr/>
        </p:nvSpPr>
        <p:spPr>
          <a:xfrm rot="1857567">
            <a:off x="1799439" y="567224"/>
            <a:ext cx="2053918" cy="352275"/>
          </a:xfrm>
          <a:prstGeom prst="rightArrow">
            <a:avLst>
              <a:gd name="adj1" fmla="val 22245"/>
              <a:gd name="adj2" fmla="val 47217"/>
            </a:avLst>
          </a:prstGeom>
          <a:solidFill>
            <a:srgbClr val="45818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1000"/>
                                        <p:tgtEl>
                                          <p:spTgt spid="2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154650" y="1042975"/>
            <a:ext cx="8834700" cy="857400"/>
          </a:xfrm>
          <a:prstGeom prst="rect">
            <a:avLst/>
          </a:prstGeom>
        </p:spPr>
        <p:txBody>
          <a:bodyPr lIns="91425" tIns="91425" rIns="91425" bIns="91425" anchor="b" anchorCtr="0">
            <a:noAutofit/>
          </a:bodyPr>
          <a:lstStyle/>
          <a:p>
            <a:pPr lvl="0" algn="ctr" rtl="0">
              <a:spcBef>
                <a:spcPts val="0"/>
              </a:spcBef>
              <a:buClr>
                <a:schemeClr val="dk1"/>
              </a:buClr>
              <a:buSzPct val="30555"/>
              <a:buFont typeface="Arial"/>
              <a:buNone/>
            </a:pPr>
            <a:r>
              <a:rPr lang="en">
                <a:solidFill>
                  <a:srgbClr val="FFFF00"/>
                </a:solidFill>
              </a:rPr>
              <a:t>Assessment / Progress Monitor</a:t>
            </a:r>
          </a:p>
          <a:p>
            <a:pPr lvl="0" algn="ctr" rtl="0">
              <a:spcBef>
                <a:spcPts val="0"/>
              </a:spcBef>
              <a:buClr>
                <a:schemeClr val="dk1"/>
              </a:buClr>
              <a:buSzPct val="30555"/>
              <a:buFont typeface="Arial"/>
              <a:buNone/>
            </a:pPr>
            <a:r>
              <a:rPr lang="en">
                <a:solidFill>
                  <a:srgbClr val="FFFF00"/>
                </a:solidFill>
              </a:rPr>
              <a:t> Fluency Growth</a:t>
            </a:r>
          </a:p>
          <a:p>
            <a:pPr lvl="0">
              <a:spcBef>
                <a:spcPts val="0"/>
              </a:spcBef>
              <a:buNone/>
            </a:pPr>
            <a:endParaRPr/>
          </a:p>
        </p:txBody>
      </p:sp>
      <p:sp>
        <p:nvSpPr>
          <p:cNvPr id="218" name="Shape 218"/>
          <p:cNvSpPr txBox="1">
            <a:spLocks noGrp="1"/>
          </p:cNvSpPr>
          <p:nvPr>
            <p:ph type="body" idx="1"/>
          </p:nvPr>
        </p:nvSpPr>
        <p:spPr>
          <a:xfrm>
            <a:off x="112350" y="1404950"/>
            <a:ext cx="8919300" cy="3586200"/>
          </a:xfrm>
          <a:prstGeom prst="rect">
            <a:avLst/>
          </a:prstGeom>
        </p:spPr>
        <p:txBody>
          <a:bodyPr lIns="91425" tIns="91425" rIns="91425" bIns="91425" anchor="t" anchorCtr="0">
            <a:noAutofit/>
          </a:bodyPr>
          <a:lstStyle/>
          <a:p>
            <a:pPr marL="457200" lvl="0" indent="-228600" rtl="0">
              <a:spcBef>
                <a:spcPts val="0"/>
              </a:spcBef>
              <a:buClr>
                <a:srgbClr val="FF9900"/>
              </a:buClr>
            </a:pPr>
            <a:r>
              <a:rPr lang="en" sz="2400" dirty="0">
                <a:solidFill>
                  <a:srgbClr val="FF9900"/>
                </a:solidFill>
              </a:rPr>
              <a:t>Timed Repeated Readings </a:t>
            </a:r>
            <a:r>
              <a:rPr lang="en" sz="1400" dirty="0">
                <a:solidFill>
                  <a:srgbClr val="FF9900"/>
                </a:solidFill>
              </a:rPr>
              <a:t>- </a:t>
            </a:r>
            <a:r>
              <a:rPr lang="en" sz="2400" dirty="0"/>
              <a:t>student reads the same passage for 1 minute multiple times (3-5).  the teacher/ partner counts how many words the student reads correctly in 1 minute.  The  number of words is then graphed using a bar graph. </a:t>
            </a:r>
            <a:r>
              <a:rPr lang="en" sz="1800" dirty="0"/>
              <a:t>*Passages should be at students independent reading level </a:t>
            </a:r>
          </a:p>
          <a:p>
            <a:pPr lvl="0" rtl="0">
              <a:spcBef>
                <a:spcPts val="0"/>
              </a:spcBef>
              <a:buNone/>
            </a:pPr>
            <a:endParaRPr sz="1000" dirty="0"/>
          </a:p>
          <a:p>
            <a:pPr marL="457200" lvl="0" indent="-228600" rtl="0">
              <a:spcBef>
                <a:spcPts val="0"/>
              </a:spcBef>
              <a:buClr>
                <a:srgbClr val="FF9900"/>
              </a:buClr>
            </a:pPr>
            <a:r>
              <a:rPr lang="en" dirty="0">
                <a:solidFill>
                  <a:srgbClr val="FF9900"/>
                </a:solidFill>
              </a:rPr>
              <a:t>PALS</a:t>
            </a:r>
          </a:p>
          <a:p>
            <a:pPr marL="457200" lvl="0" indent="-228600" rtl="0">
              <a:spcBef>
                <a:spcPts val="0"/>
              </a:spcBef>
              <a:buClr>
                <a:srgbClr val="FF9900"/>
              </a:buClr>
            </a:pPr>
            <a:r>
              <a:rPr lang="en" dirty="0">
                <a:solidFill>
                  <a:srgbClr val="FF9900"/>
                </a:solidFill>
              </a:rPr>
              <a:t>Running Records - </a:t>
            </a:r>
            <a:r>
              <a:rPr lang="en" u="sng" dirty="0">
                <a:solidFill>
                  <a:srgbClr val="00FFFF"/>
                </a:solidFill>
                <a:hlinkClick r:id="rId3"/>
              </a:rPr>
              <a:t>Words Per Minute Calculator</a:t>
            </a:r>
          </a:p>
          <a:p>
            <a:pPr lvl="0" rtl="0">
              <a:lnSpc>
                <a:spcPct val="133010"/>
              </a:lnSpc>
              <a:spcBef>
                <a:spcPts val="0"/>
              </a:spcBef>
              <a:spcAft>
                <a:spcPts val="2200"/>
              </a:spcAft>
              <a:buClr>
                <a:schemeClr val="dk1"/>
              </a:buClr>
              <a:buSzPct val="110000"/>
              <a:buFont typeface="Arial"/>
              <a:buNone/>
            </a:pPr>
            <a:endParaRPr sz="950" dirty="0">
              <a:solidFill>
                <a:schemeClr val="dk1"/>
              </a:solidFill>
              <a:highlight>
                <a:srgbClr val="FFFFFF"/>
              </a:highlight>
              <a:latin typeface="Verdana"/>
              <a:ea typeface="Verdana"/>
              <a:cs typeface="Verdana"/>
              <a:sym typeface="Verdana"/>
            </a:endParaRPr>
          </a:p>
          <a:p>
            <a:pPr lvl="0">
              <a:spcBef>
                <a:spcPts val="0"/>
              </a:spcBef>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a:spcBef>
                <a:spcPts val="0"/>
              </a:spcBef>
              <a:buNone/>
            </a:pPr>
            <a:r>
              <a:rPr lang="en">
                <a:solidFill>
                  <a:srgbClr val="FFFF00"/>
                </a:solidFill>
              </a:rPr>
              <a:t>Fluency Strategies</a:t>
            </a:r>
          </a:p>
        </p:txBody>
      </p:sp>
      <p:sp>
        <p:nvSpPr>
          <p:cNvPr id="224" name="Shape 224"/>
          <p:cNvSpPr txBox="1">
            <a:spLocks noGrp="1"/>
          </p:cNvSpPr>
          <p:nvPr>
            <p:ph type="body" idx="1"/>
          </p:nvPr>
        </p:nvSpPr>
        <p:spPr>
          <a:xfrm>
            <a:off x="457200" y="916750"/>
            <a:ext cx="8229600" cy="2672399"/>
          </a:xfrm>
          <a:prstGeom prst="rect">
            <a:avLst/>
          </a:prstGeom>
        </p:spPr>
        <p:txBody>
          <a:bodyPr lIns="91425" tIns="91425" rIns="91425" bIns="91425" anchor="t" anchorCtr="0">
            <a:noAutofit/>
          </a:bodyPr>
          <a:lstStyle/>
          <a:p>
            <a:pPr lvl="0" rtl="0">
              <a:spcBef>
                <a:spcPts val="0"/>
              </a:spcBef>
              <a:buNone/>
            </a:pPr>
            <a:endParaRPr sz="1800" dirty="0"/>
          </a:p>
          <a:p>
            <a:pPr marL="457200" lvl="0" indent="-342900" rtl="0">
              <a:spcBef>
                <a:spcPts val="0"/>
              </a:spcBef>
              <a:buSzPct val="100000"/>
            </a:pPr>
            <a:r>
              <a:rPr lang="en" sz="1800" u="sng" dirty="0">
                <a:solidFill>
                  <a:srgbClr val="00FFFF"/>
                </a:solidFill>
                <a:hlinkClick r:id="rId3"/>
              </a:rPr>
              <a:t>Repeated Reading</a:t>
            </a:r>
            <a:r>
              <a:rPr lang="en" sz="1800" u="sng" dirty="0">
                <a:solidFill>
                  <a:srgbClr val="00FFFF"/>
                </a:solidFill>
              </a:rPr>
              <a:t>s</a:t>
            </a:r>
            <a:r>
              <a:rPr lang="en" sz="1800" dirty="0">
                <a:solidFill>
                  <a:srgbClr val="00FFFF"/>
                </a:solidFill>
              </a:rPr>
              <a:t> </a:t>
            </a:r>
            <a:r>
              <a:rPr lang="en" sz="1800" dirty="0"/>
              <a:t>- like athletes practice </a:t>
            </a:r>
          </a:p>
          <a:p>
            <a:pPr marL="457200" lvl="0" indent="-342900" rtl="0">
              <a:spcBef>
                <a:spcPts val="0"/>
              </a:spcBef>
              <a:buSzPct val="100000"/>
            </a:pPr>
            <a:r>
              <a:rPr lang="en" sz="1800" dirty="0"/>
              <a:t>Echo Reading</a:t>
            </a:r>
          </a:p>
          <a:p>
            <a:pPr marL="457200" lvl="0" indent="-342900" rtl="0">
              <a:spcBef>
                <a:spcPts val="0"/>
              </a:spcBef>
              <a:buSzPct val="100000"/>
            </a:pPr>
            <a:r>
              <a:rPr lang="en" sz="1800" dirty="0"/>
              <a:t>Partner Reading</a:t>
            </a:r>
          </a:p>
          <a:p>
            <a:pPr marL="457200" lvl="0" indent="-342900" rtl="0">
              <a:spcBef>
                <a:spcPts val="0"/>
              </a:spcBef>
              <a:buSzPct val="100000"/>
            </a:pPr>
            <a:r>
              <a:rPr lang="en" sz="1800" dirty="0"/>
              <a:t>Tape-Assisted Reading</a:t>
            </a:r>
          </a:p>
          <a:p>
            <a:pPr marL="457200" lvl="0" indent="-342900" rtl="0">
              <a:spcBef>
                <a:spcPts val="0"/>
              </a:spcBef>
              <a:buSzPct val="100000"/>
            </a:pPr>
            <a:r>
              <a:rPr lang="en" sz="1800" dirty="0"/>
              <a:t>Reader’s Theater</a:t>
            </a:r>
          </a:p>
          <a:p>
            <a:pPr marL="457200" lvl="0" indent="-342900" rtl="0">
              <a:spcBef>
                <a:spcPts val="0"/>
              </a:spcBef>
              <a:buSzPct val="100000"/>
            </a:pPr>
            <a:r>
              <a:rPr lang="en" sz="1800" dirty="0"/>
              <a:t>Poetry</a:t>
            </a:r>
          </a:p>
          <a:p>
            <a:pPr marL="457200" lvl="0" indent="-342900" rtl="0">
              <a:spcBef>
                <a:spcPts val="0"/>
              </a:spcBef>
              <a:buSzPct val="100000"/>
            </a:pPr>
            <a:r>
              <a:rPr lang="en" sz="1800" dirty="0"/>
              <a:t>Songs</a:t>
            </a:r>
          </a:p>
          <a:p>
            <a:pPr marL="457200" lvl="0" indent="-342900" rtl="0">
              <a:spcBef>
                <a:spcPts val="0"/>
              </a:spcBef>
              <a:buClr>
                <a:srgbClr val="00FFFF"/>
              </a:buClr>
              <a:buSzPct val="100000"/>
            </a:pPr>
            <a:r>
              <a:rPr lang="en" sz="1800" u="sng" dirty="0">
                <a:solidFill>
                  <a:srgbClr val="00FFFF"/>
                </a:solidFill>
                <a:hlinkClick r:id="rId4"/>
              </a:rPr>
              <a:t>CAFE</a:t>
            </a:r>
            <a:r>
              <a:rPr lang="en" sz="1800" dirty="0">
                <a:solidFill>
                  <a:srgbClr val="00FFFF"/>
                </a:solidFill>
              </a:rPr>
              <a:t> </a:t>
            </a:r>
          </a:p>
          <a:p>
            <a:pPr marL="457200" lvl="0" indent="-342900" rtl="0">
              <a:spcBef>
                <a:spcPts val="0"/>
              </a:spcBef>
              <a:buClr>
                <a:srgbClr val="00FFFF"/>
              </a:buClr>
              <a:buSzPct val="100000"/>
            </a:pPr>
            <a:r>
              <a:rPr lang="en" sz="1800" u="sng" dirty="0">
                <a:solidFill>
                  <a:schemeClr val="accent1">
                    <a:lumMod val="75000"/>
                  </a:schemeClr>
                </a:solidFill>
                <a:hlinkClick r:id="rId5"/>
              </a:rPr>
              <a:t>Tim Rasinski</a:t>
            </a:r>
            <a:r>
              <a:rPr lang="en" sz="1800" u="sng" dirty="0">
                <a:solidFill>
                  <a:schemeClr val="accent1">
                    <a:lumMod val="75000"/>
                  </a:schemeClr>
                </a:solidFill>
              </a:rPr>
              <a:t> Materials</a:t>
            </a:r>
          </a:p>
          <a:p>
            <a:pPr lvl="0" rtl="0">
              <a:spcBef>
                <a:spcPts val="0"/>
              </a:spcBef>
              <a:buNone/>
            </a:pPr>
            <a:endParaRPr sz="1800" u="sng" dirty="0">
              <a:solidFill>
                <a:srgbClr val="00FFFF"/>
              </a:solidFill>
            </a:endParaRPr>
          </a:p>
          <a:p>
            <a:pPr lvl="0" algn="ctr" rtl="0">
              <a:spcBef>
                <a:spcPts val="0"/>
              </a:spcBef>
              <a:buNone/>
            </a:pPr>
            <a:r>
              <a:rPr lang="en" sz="1800" dirty="0">
                <a:solidFill>
                  <a:srgbClr val="FF9900"/>
                </a:solidFill>
              </a:rPr>
              <a:t>Research supports the need for daily instruction in fluency which includes oral reading and corrective feedback (Chard et al, 1998)</a:t>
            </a:r>
          </a:p>
          <a:p>
            <a:pPr lvl="0" rtl="0">
              <a:spcBef>
                <a:spcPts val="0"/>
              </a:spcBef>
              <a:buClr>
                <a:schemeClr val="dk1"/>
              </a:buClr>
              <a:buSzPct val="61111"/>
              <a:buFont typeface="Arial"/>
              <a:buNone/>
            </a:pPr>
            <a:r>
              <a:rPr lang="en" sz="1800" dirty="0"/>
              <a:t>					</a:t>
            </a:r>
          </a:p>
          <a:p>
            <a:pPr lvl="0" rtl="0">
              <a:spcBef>
                <a:spcPts val="0"/>
              </a:spcBef>
              <a:buClr>
                <a:schemeClr val="dk1"/>
              </a:buClr>
              <a:buSzPct val="61111"/>
              <a:buFont typeface="Arial"/>
              <a:buNone/>
            </a:pPr>
            <a:r>
              <a:rPr lang="en" sz="1800" dirty="0"/>
              <a:t>				</a:t>
            </a:r>
          </a:p>
          <a:p>
            <a:pPr lvl="0" rtl="0">
              <a:spcBef>
                <a:spcPts val="0"/>
              </a:spcBef>
              <a:buClr>
                <a:schemeClr val="dk1"/>
              </a:buClr>
              <a:buSzPct val="100000"/>
              <a:buFont typeface="Arial"/>
              <a:buNone/>
            </a:pPr>
            <a:r>
              <a:rPr lang="en" sz="1100" dirty="0">
                <a:solidFill>
                  <a:schemeClr val="dk1"/>
                </a:solidFill>
              </a:rPr>
              <a:t>			</a:t>
            </a:r>
          </a:p>
          <a:p>
            <a:pPr lvl="0" rtl="0">
              <a:spcBef>
                <a:spcPts val="0"/>
              </a:spcBef>
              <a:buClr>
                <a:schemeClr val="dk1"/>
              </a:buClr>
              <a:buSzPct val="100000"/>
              <a:buFont typeface="Arial"/>
              <a:buNone/>
            </a:pPr>
            <a:r>
              <a:rPr lang="en" sz="1100" dirty="0">
                <a:solidFill>
                  <a:schemeClr val="dk1"/>
                </a:solidFill>
              </a:rPr>
              <a:t>		</a:t>
            </a:r>
          </a:p>
          <a:p>
            <a:pPr lvl="0">
              <a:spcBef>
                <a:spcPts val="0"/>
              </a:spcBef>
              <a:buNone/>
            </a:pPr>
            <a:endParaRPr dirty="0"/>
          </a:p>
        </p:txBody>
      </p:sp>
      <p:pic>
        <p:nvPicPr>
          <p:cNvPr id="225" name="Shape 225"/>
          <p:cNvPicPr preferRelativeResize="0"/>
          <p:nvPr/>
        </p:nvPicPr>
        <p:blipFill>
          <a:blip r:embed="rId6">
            <a:alphaModFix/>
          </a:blip>
          <a:stretch>
            <a:fillRect/>
          </a:stretch>
        </p:blipFill>
        <p:spPr>
          <a:xfrm>
            <a:off x="5712999" y="1797000"/>
            <a:ext cx="2587276" cy="1908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143625" y="205975"/>
            <a:ext cx="8912100" cy="857400"/>
          </a:xfrm>
          <a:prstGeom prst="rect">
            <a:avLst/>
          </a:prstGeom>
        </p:spPr>
        <p:txBody>
          <a:bodyPr lIns="91425" tIns="91425" rIns="91425" bIns="91425" anchor="b" anchorCtr="0">
            <a:noAutofit/>
          </a:bodyPr>
          <a:lstStyle/>
          <a:p>
            <a:pPr lvl="0" algn="ctr">
              <a:spcBef>
                <a:spcPts val="0"/>
              </a:spcBef>
              <a:buClr>
                <a:schemeClr val="dk1"/>
              </a:buClr>
              <a:buSzPct val="30555"/>
              <a:buFont typeface="Arial"/>
              <a:buNone/>
            </a:pPr>
            <a:r>
              <a:rPr lang="en">
                <a:solidFill>
                  <a:srgbClr val="FFFF00"/>
                </a:solidFill>
              </a:rPr>
              <a:t>Technology to Support Fluency</a:t>
            </a:r>
          </a:p>
        </p:txBody>
      </p:sp>
      <p:pic>
        <p:nvPicPr>
          <p:cNvPr id="231" name="Shape 231"/>
          <p:cNvPicPr preferRelativeResize="0"/>
          <p:nvPr/>
        </p:nvPicPr>
        <p:blipFill>
          <a:blip r:embed="rId3">
            <a:alphaModFix/>
          </a:blip>
          <a:stretch>
            <a:fillRect/>
          </a:stretch>
        </p:blipFill>
        <p:spPr>
          <a:xfrm>
            <a:off x="3823425" y="1725500"/>
            <a:ext cx="1485900" cy="1485900"/>
          </a:xfrm>
          <a:prstGeom prst="rect">
            <a:avLst/>
          </a:prstGeom>
          <a:noFill/>
          <a:ln>
            <a:noFill/>
          </a:ln>
        </p:spPr>
      </p:pic>
      <p:sp>
        <p:nvSpPr>
          <p:cNvPr id="232" name="Shape 232"/>
          <p:cNvSpPr txBox="1"/>
          <p:nvPr/>
        </p:nvSpPr>
        <p:spPr>
          <a:xfrm>
            <a:off x="3463125" y="3528400"/>
            <a:ext cx="2273100" cy="516599"/>
          </a:xfrm>
          <a:prstGeom prst="rect">
            <a:avLst/>
          </a:prstGeom>
          <a:noFill/>
          <a:ln>
            <a:noFill/>
          </a:ln>
        </p:spPr>
        <p:txBody>
          <a:bodyPr lIns="91425" tIns="91425" rIns="91425" bIns="91425" anchor="t" anchorCtr="0">
            <a:noAutofit/>
          </a:bodyPr>
          <a:lstStyle/>
          <a:p>
            <a:pPr lvl="0">
              <a:spcBef>
                <a:spcPts val="0"/>
              </a:spcBef>
              <a:buNone/>
            </a:pPr>
            <a:r>
              <a:rPr lang="en" sz="2400" b="1">
                <a:solidFill>
                  <a:srgbClr val="FF9900"/>
                </a:solidFill>
              </a:rPr>
              <a:t>Audio Memos</a:t>
            </a:r>
          </a:p>
        </p:txBody>
      </p:sp>
      <p:sp>
        <p:nvSpPr>
          <p:cNvPr id="233" name="Shape 233"/>
          <p:cNvSpPr txBox="1"/>
          <p:nvPr/>
        </p:nvSpPr>
        <p:spPr>
          <a:xfrm>
            <a:off x="143625" y="4249150"/>
            <a:ext cx="8845499" cy="593999"/>
          </a:xfrm>
          <a:prstGeom prst="rect">
            <a:avLst/>
          </a:prstGeom>
          <a:noFill/>
          <a:ln>
            <a:noFill/>
          </a:ln>
        </p:spPr>
        <p:txBody>
          <a:bodyPr lIns="91425" tIns="91425" rIns="91425" bIns="91425" anchor="t" anchorCtr="0">
            <a:noAutofit/>
          </a:bodyPr>
          <a:lstStyle/>
          <a:p>
            <a:pPr lvl="0" algn="ctr">
              <a:spcBef>
                <a:spcPts val="0"/>
              </a:spcBef>
              <a:buNone/>
            </a:pPr>
            <a:r>
              <a:rPr lang="en" sz="1800">
                <a:solidFill>
                  <a:schemeClr val="lt1"/>
                </a:solidFill>
              </a:rPr>
              <a:t>Record student reading using high quality audio and email results for data collection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549450" y="3631725"/>
            <a:ext cx="8181300" cy="1293600"/>
          </a:xfrm>
          <a:prstGeom prst="rect">
            <a:avLst/>
          </a:prstGeom>
          <a:noFill/>
          <a:ln>
            <a:noFill/>
          </a:ln>
        </p:spPr>
        <p:txBody>
          <a:bodyPr lIns="91425" tIns="91425" rIns="91425" bIns="91425" anchor="t" anchorCtr="0">
            <a:noAutofit/>
          </a:bodyPr>
          <a:lstStyle/>
          <a:p>
            <a:pPr marL="457200" marR="165100" lvl="0" indent="-317500" rtl="0">
              <a:lnSpc>
                <a:spcPct val="104000"/>
              </a:lnSpc>
              <a:spcBef>
                <a:spcPts val="0"/>
              </a:spcBef>
              <a:buClr>
                <a:srgbClr val="FFFFFF"/>
              </a:buClr>
            </a:pPr>
            <a:r>
              <a:rPr lang="en" dirty="0">
                <a:solidFill>
                  <a:srgbClr val="FFFFFF"/>
                </a:solidFill>
              </a:rPr>
              <a:t>Assists with reading emails, web pages, and books to you</a:t>
            </a:r>
          </a:p>
          <a:p>
            <a:pPr marL="457200" marR="165100" lvl="0" indent="-317500" rtl="0">
              <a:lnSpc>
                <a:spcPct val="104000"/>
              </a:lnSpc>
              <a:spcBef>
                <a:spcPts val="0"/>
              </a:spcBef>
              <a:buClr>
                <a:srgbClr val="FFFFFF"/>
              </a:buClr>
            </a:pPr>
            <a:r>
              <a:rPr lang="en" dirty="0">
                <a:solidFill>
                  <a:srgbClr val="FFFFFF"/>
                </a:solidFill>
              </a:rPr>
              <a:t>Two finger swipe from top down or just tell Siri to Speak Screen</a:t>
            </a:r>
          </a:p>
          <a:p>
            <a:pPr marL="457200" marR="165100" lvl="0" indent="-317500" rtl="0">
              <a:lnSpc>
                <a:spcPct val="104000"/>
              </a:lnSpc>
              <a:spcBef>
                <a:spcPts val="0"/>
              </a:spcBef>
              <a:buClr>
                <a:srgbClr val="FFFFFF"/>
              </a:buClr>
            </a:pPr>
            <a:r>
              <a:rPr lang="en" dirty="0">
                <a:solidFill>
                  <a:srgbClr val="FFFFFF"/>
                </a:solidFill>
              </a:rPr>
              <a:t>Adjust the voice’s dialect and speaking rate, and have words highlighted</a:t>
            </a:r>
          </a:p>
          <a:p>
            <a:pPr marL="457200" marR="165100" lvl="0" indent="-317500" rtl="0">
              <a:lnSpc>
                <a:spcPct val="104000"/>
              </a:lnSpc>
              <a:spcBef>
                <a:spcPts val="0"/>
              </a:spcBef>
              <a:buClr>
                <a:srgbClr val="FFFFFF"/>
              </a:buClr>
            </a:pPr>
            <a:r>
              <a:rPr lang="en" dirty="0">
                <a:solidFill>
                  <a:srgbClr val="FFFFFF"/>
                </a:solidFill>
              </a:rPr>
              <a:t>Turn on Speak Selection and hold your finger down over a word to highlight </a:t>
            </a:r>
          </a:p>
          <a:p>
            <a:pPr marL="457200" marR="165100" lvl="0" indent="-317500" rtl="0">
              <a:lnSpc>
                <a:spcPct val="104000"/>
              </a:lnSpc>
              <a:spcBef>
                <a:spcPts val="0"/>
              </a:spcBef>
              <a:buClr>
                <a:srgbClr val="FFFFFF"/>
              </a:buClr>
            </a:pPr>
            <a:r>
              <a:rPr lang="en" dirty="0">
                <a:solidFill>
                  <a:srgbClr val="FFFFFF"/>
                </a:solidFill>
              </a:rPr>
              <a:t>Drag the bottom right dot over your text, select speak from popup to hear the highlighted text</a:t>
            </a:r>
          </a:p>
          <a:p>
            <a:pPr marR="165100" lvl="0" rtl="0">
              <a:lnSpc>
                <a:spcPct val="104000"/>
              </a:lnSpc>
              <a:spcBef>
                <a:spcPts val="0"/>
              </a:spcBef>
              <a:buNone/>
            </a:pPr>
            <a:endParaRPr dirty="0">
              <a:solidFill>
                <a:srgbClr val="FFFFFF"/>
              </a:solidFill>
            </a:endParaRPr>
          </a:p>
          <a:p>
            <a:pPr marR="165100" lvl="0" algn="ctr" rtl="0">
              <a:lnSpc>
                <a:spcPct val="104000"/>
              </a:lnSpc>
              <a:spcBef>
                <a:spcPts val="0"/>
              </a:spcBef>
              <a:buNone/>
            </a:pPr>
            <a:endParaRPr i="1" dirty="0">
              <a:solidFill>
                <a:srgbClr val="FFFFFF"/>
              </a:solidFill>
            </a:endParaRPr>
          </a:p>
        </p:txBody>
      </p:sp>
      <p:sp>
        <p:nvSpPr>
          <p:cNvPr id="239" name="Shape 239"/>
          <p:cNvSpPr txBox="1"/>
          <p:nvPr/>
        </p:nvSpPr>
        <p:spPr>
          <a:xfrm>
            <a:off x="1029899" y="76501"/>
            <a:ext cx="7023000" cy="513600"/>
          </a:xfrm>
          <a:prstGeom prst="rect">
            <a:avLst/>
          </a:prstGeom>
          <a:noFill/>
          <a:ln>
            <a:noFill/>
          </a:ln>
        </p:spPr>
        <p:txBody>
          <a:bodyPr lIns="91425" tIns="91425" rIns="91425" bIns="91425" anchor="ctr" anchorCtr="0">
            <a:noAutofit/>
          </a:bodyPr>
          <a:lstStyle/>
          <a:p>
            <a:pPr marR="165100" lvl="0" algn="ctr" rtl="0">
              <a:lnSpc>
                <a:spcPct val="104000"/>
              </a:lnSpc>
              <a:spcBef>
                <a:spcPts val="0"/>
              </a:spcBef>
              <a:buNone/>
            </a:pPr>
            <a:r>
              <a:rPr lang="en" sz="2400" b="1">
                <a:solidFill>
                  <a:srgbClr val="FFFFFF"/>
                </a:solidFill>
              </a:rPr>
              <a:t>Speak Screen and Speak Selection </a:t>
            </a:r>
          </a:p>
        </p:txBody>
      </p:sp>
      <p:pic>
        <p:nvPicPr>
          <p:cNvPr id="240" name="Shape 240" descr="blogger-image-1286398720.jpg"/>
          <p:cNvPicPr preferRelativeResize="0"/>
          <p:nvPr/>
        </p:nvPicPr>
        <p:blipFill>
          <a:blip r:embed="rId3">
            <a:alphaModFix/>
          </a:blip>
          <a:stretch>
            <a:fillRect/>
          </a:stretch>
        </p:blipFill>
        <p:spPr>
          <a:xfrm>
            <a:off x="4444775" y="677537"/>
            <a:ext cx="3608124" cy="2854825"/>
          </a:xfrm>
          <a:prstGeom prst="rect">
            <a:avLst/>
          </a:prstGeom>
          <a:noFill/>
          <a:ln>
            <a:noFill/>
          </a:ln>
        </p:spPr>
      </p:pic>
      <p:sp>
        <p:nvSpPr>
          <p:cNvPr id="241" name="Shape 241"/>
          <p:cNvSpPr txBox="1"/>
          <p:nvPr/>
        </p:nvSpPr>
        <p:spPr>
          <a:xfrm>
            <a:off x="787825" y="513587"/>
            <a:ext cx="3000000" cy="3000000"/>
          </a:xfrm>
          <a:prstGeom prst="rect">
            <a:avLst/>
          </a:prstGeom>
          <a:noFill/>
          <a:ln>
            <a:noFill/>
          </a:ln>
        </p:spPr>
        <p:txBody>
          <a:bodyPr lIns="91425" tIns="91425" rIns="91425" bIns="91425" anchor="ctr" anchorCtr="0">
            <a:noAutofit/>
          </a:bodyPr>
          <a:lstStyle/>
          <a:p>
            <a:pPr lvl="0" algn="ctr" rtl="0">
              <a:spcBef>
                <a:spcPts val="600"/>
              </a:spcBef>
              <a:buNone/>
            </a:pPr>
            <a:r>
              <a:rPr lang="en" sz="2400" u="sng">
                <a:solidFill>
                  <a:srgbClr val="00FFFF"/>
                </a:solidFill>
                <a:hlinkClick r:id="rId4"/>
              </a:rPr>
              <a:t>Accessibility Features</a:t>
            </a:r>
          </a:p>
          <a:p>
            <a:pPr lvl="0" algn="ctr" rtl="0">
              <a:spcBef>
                <a:spcPts val="600"/>
              </a:spcBef>
              <a:buNone/>
            </a:pPr>
            <a:r>
              <a:rPr lang="en" sz="2400" b="1">
                <a:solidFill>
                  <a:srgbClr val="FF9900"/>
                </a:solidFill>
              </a:rPr>
              <a:t>Apple iOS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3"/>
            <a:ext cx="8229600" cy="857400"/>
          </a:xfrm>
          <a:prstGeom prst="rect">
            <a:avLst/>
          </a:prstGeom>
        </p:spPr>
        <p:txBody>
          <a:bodyPr lIns="91425" tIns="91425" rIns="91425" bIns="91425" anchor="b" anchorCtr="0">
            <a:noAutofit/>
          </a:bodyPr>
          <a:lstStyle/>
          <a:p>
            <a:pPr lvl="0" algn="ctr">
              <a:spcBef>
                <a:spcPts val="0"/>
              </a:spcBef>
              <a:buNone/>
            </a:pPr>
            <a:r>
              <a:rPr lang="en">
                <a:solidFill>
                  <a:srgbClr val="FFFF00"/>
                </a:solidFill>
              </a:rPr>
              <a:t>Vocabulary</a:t>
            </a:r>
          </a:p>
        </p:txBody>
      </p:sp>
      <p:sp>
        <p:nvSpPr>
          <p:cNvPr id="247" name="Shape 247"/>
          <p:cNvSpPr txBox="1">
            <a:spLocks noGrp="1"/>
          </p:cNvSpPr>
          <p:nvPr>
            <p:ph type="body" idx="1"/>
          </p:nvPr>
        </p:nvSpPr>
        <p:spPr>
          <a:xfrm>
            <a:off x="0" y="2887675"/>
            <a:ext cx="9144000" cy="2168099"/>
          </a:xfrm>
          <a:prstGeom prst="rect">
            <a:avLst/>
          </a:prstGeom>
        </p:spPr>
        <p:txBody>
          <a:bodyPr lIns="91425" tIns="91425" rIns="91425" bIns="91425" anchor="t" anchorCtr="0">
            <a:noAutofit/>
          </a:bodyPr>
          <a:lstStyle/>
          <a:p>
            <a:pPr lvl="0" algn="ctr" rtl="0">
              <a:spcBef>
                <a:spcPts val="0"/>
              </a:spcBef>
              <a:buNone/>
            </a:pPr>
            <a:r>
              <a:rPr lang="en" sz="1800" dirty="0"/>
              <a:t>Vocabulary is defined by the National Institute for Literacy as the </a:t>
            </a:r>
            <a:r>
              <a:rPr lang="en" sz="1800" b="1" dirty="0">
                <a:solidFill>
                  <a:srgbClr val="FFFF00"/>
                </a:solidFill>
              </a:rPr>
              <a:t>words we must know to communicate effectively</a:t>
            </a:r>
            <a:r>
              <a:rPr lang="en" sz="1800" dirty="0"/>
              <a:t>. These words can be described as oral vocabulary or reading vocabulary (NIFL, 2001). </a:t>
            </a:r>
          </a:p>
          <a:p>
            <a:pPr lvl="0" algn="ctr" rtl="0">
              <a:spcBef>
                <a:spcPts val="0"/>
              </a:spcBef>
              <a:buNone/>
            </a:pPr>
            <a:endParaRPr sz="1200" dirty="0"/>
          </a:p>
          <a:p>
            <a:pPr lvl="0" algn="ctr" rtl="0">
              <a:spcBef>
                <a:spcPts val="0"/>
              </a:spcBef>
              <a:buNone/>
            </a:pPr>
            <a:r>
              <a:rPr lang="en" sz="1400" dirty="0"/>
              <a:t>Knowing some common prefixes and suffixes (affixes), base words, and root words can help students learn the meaning of many new words. For example, if students learn just the </a:t>
            </a:r>
            <a:r>
              <a:rPr lang="en" sz="1400" dirty="0">
                <a:solidFill>
                  <a:srgbClr val="FFFF00"/>
                </a:solidFill>
              </a:rPr>
              <a:t>four most common prefixes </a:t>
            </a:r>
            <a:r>
              <a:rPr lang="en" sz="1400" dirty="0"/>
              <a:t>in English </a:t>
            </a:r>
            <a:r>
              <a:rPr lang="en" sz="1400" dirty="0">
                <a:solidFill>
                  <a:srgbClr val="FFFF00"/>
                </a:solidFill>
              </a:rPr>
              <a:t>(un-,re-,in-,dis-</a:t>
            </a:r>
            <a:r>
              <a:rPr lang="en" sz="1400" dirty="0"/>
              <a:t>), they will have important clues about the meaning of about </a:t>
            </a:r>
            <a:r>
              <a:rPr lang="en" sz="1400" dirty="0">
                <a:solidFill>
                  <a:srgbClr val="FFFF00"/>
                </a:solidFill>
              </a:rPr>
              <a:t>two thirds </a:t>
            </a:r>
            <a:r>
              <a:rPr lang="en" sz="1400" dirty="0"/>
              <a:t>of all English words that have prefixes (NIFL, 2001). </a:t>
            </a:r>
          </a:p>
          <a:p>
            <a:pPr lvl="0" algn="ctr" rtl="0">
              <a:spcBef>
                <a:spcPts val="0"/>
              </a:spcBef>
              <a:buNone/>
            </a:pPr>
            <a:endParaRPr sz="2400" dirty="0"/>
          </a:p>
        </p:txBody>
      </p:sp>
      <p:pic>
        <p:nvPicPr>
          <p:cNvPr id="248" name="Shape 248"/>
          <p:cNvPicPr preferRelativeResize="0"/>
          <p:nvPr/>
        </p:nvPicPr>
        <p:blipFill>
          <a:blip r:embed="rId3">
            <a:alphaModFix/>
          </a:blip>
          <a:stretch>
            <a:fillRect/>
          </a:stretch>
        </p:blipFill>
        <p:spPr>
          <a:xfrm>
            <a:off x="3268225" y="954075"/>
            <a:ext cx="2607551" cy="1986400"/>
          </a:xfrm>
          <a:prstGeom prst="rect">
            <a:avLst/>
          </a:prstGeom>
          <a:noFill/>
          <a:ln>
            <a:noFill/>
          </a:ln>
        </p:spPr>
      </p:pic>
      <p:sp>
        <p:nvSpPr>
          <p:cNvPr id="249" name="Shape 249"/>
          <p:cNvSpPr/>
          <p:nvPr/>
        </p:nvSpPr>
        <p:spPr>
          <a:xfrm rot="-1298385">
            <a:off x="5453782" y="836037"/>
            <a:ext cx="2487733" cy="176820"/>
          </a:xfrm>
          <a:prstGeom prst="leftArrow">
            <a:avLst>
              <a:gd name="adj1" fmla="val 50000"/>
              <a:gd name="adj2" fmla="val 50000"/>
            </a:avLst>
          </a:prstGeom>
          <a:solidFill>
            <a:schemeClr val="accent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 calcmode="lin" valueType="num">
                                      <p:cBhvr additive="base">
                                        <p:cTn id="7" dur="1000"/>
                                        <p:tgtEl>
                                          <p:spTgt spid="2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210825" y="825975"/>
            <a:ext cx="8834700" cy="1208700"/>
          </a:xfrm>
          <a:prstGeom prst="rect">
            <a:avLst/>
          </a:prstGeom>
        </p:spPr>
        <p:txBody>
          <a:bodyPr lIns="91425" tIns="91425" rIns="91425" bIns="91425" anchor="b" anchorCtr="0">
            <a:noAutofit/>
          </a:bodyPr>
          <a:lstStyle/>
          <a:p>
            <a:pPr lvl="0" algn="ctr" rtl="0">
              <a:spcBef>
                <a:spcPts val="0"/>
              </a:spcBef>
              <a:buClr>
                <a:schemeClr val="dk1"/>
              </a:buClr>
              <a:buSzPct val="30555"/>
              <a:buFont typeface="Arial"/>
              <a:buNone/>
            </a:pPr>
            <a:endParaRPr>
              <a:solidFill>
                <a:srgbClr val="FFFF00"/>
              </a:solidFill>
            </a:endParaRPr>
          </a:p>
          <a:p>
            <a:pPr lvl="0" algn="ctr" rtl="0">
              <a:spcBef>
                <a:spcPts val="0"/>
              </a:spcBef>
              <a:buClr>
                <a:schemeClr val="dk1"/>
              </a:buClr>
              <a:buSzPct val="30555"/>
              <a:buFont typeface="Arial"/>
              <a:buNone/>
            </a:pPr>
            <a:endParaRPr>
              <a:solidFill>
                <a:srgbClr val="FFFF00"/>
              </a:solidFill>
            </a:endParaRPr>
          </a:p>
          <a:p>
            <a:pPr lvl="0" algn="ctr" rtl="0">
              <a:spcBef>
                <a:spcPts val="0"/>
              </a:spcBef>
              <a:buClr>
                <a:schemeClr val="dk1"/>
              </a:buClr>
              <a:buSzPct val="30555"/>
              <a:buFont typeface="Arial"/>
              <a:buNone/>
            </a:pPr>
            <a:r>
              <a:rPr lang="en">
                <a:solidFill>
                  <a:srgbClr val="FFFF00"/>
                </a:solidFill>
              </a:rPr>
              <a:t>Assessment / Progress Monitor Vocabulary Growth</a:t>
            </a:r>
          </a:p>
          <a:p>
            <a:pPr lvl="0">
              <a:spcBef>
                <a:spcPts val="0"/>
              </a:spcBef>
              <a:buNone/>
            </a:pPr>
            <a:endParaRPr/>
          </a:p>
        </p:txBody>
      </p:sp>
      <p:sp>
        <p:nvSpPr>
          <p:cNvPr id="255" name="Shape 255"/>
          <p:cNvSpPr txBox="1">
            <a:spLocks noGrp="1"/>
          </p:cNvSpPr>
          <p:nvPr>
            <p:ph type="body" idx="1"/>
          </p:nvPr>
        </p:nvSpPr>
        <p:spPr>
          <a:xfrm>
            <a:off x="513375" y="1822088"/>
            <a:ext cx="8229600" cy="25257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sz="1100" dirty="0">
                <a:solidFill>
                  <a:schemeClr val="dk1"/>
                </a:solidFill>
              </a:rPr>
              <a:t>	</a:t>
            </a:r>
            <a:r>
              <a:rPr lang="en" sz="1100" dirty="0"/>
              <a:t>	 	 	 	</a:t>
            </a:r>
            <a:r>
              <a:rPr lang="en" sz="2400" dirty="0"/>
              <a:t>			</a:t>
            </a:r>
          </a:p>
          <a:p>
            <a:pPr marL="457200" lvl="0" indent="-381000" rtl="0">
              <a:spcBef>
                <a:spcPts val="0"/>
              </a:spcBef>
              <a:buSzPct val="100000"/>
            </a:pPr>
            <a:r>
              <a:rPr lang="en" sz="2400" dirty="0"/>
              <a:t>Student created vocabulary dictionary/Word Bank	</a:t>
            </a:r>
          </a:p>
          <a:p>
            <a:pPr marL="457200" lvl="0" indent="-381000" rtl="0">
              <a:spcBef>
                <a:spcPts val="0"/>
              </a:spcBef>
              <a:buSzPct val="100000"/>
            </a:pPr>
            <a:r>
              <a:rPr lang="en" sz="2400" dirty="0" err="1"/>
              <a:t>Quizlet</a:t>
            </a:r>
            <a:r>
              <a:rPr lang="en" sz="2400" dirty="0"/>
              <a:t>					</a:t>
            </a:r>
          </a:p>
          <a:p>
            <a:pPr marL="457200" lvl="0" indent="-381000" rtl="0">
              <a:spcBef>
                <a:spcPts val="0"/>
              </a:spcBef>
              <a:buSzPct val="100000"/>
            </a:pPr>
            <a:r>
              <a:rPr lang="en" sz="2400" dirty="0"/>
              <a:t>Informal Reading Inventory (IRI)</a:t>
            </a:r>
          </a:p>
          <a:p>
            <a:pPr marL="457200" lvl="0" indent="-381000" rtl="0">
              <a:spcBef>
                <a:spcPts val="0"/>
              </a:spcBef>
              <a:buClr>
                <a:srgbClr val="00FFFF"/>
              </a:buClr>
              <a:buSzPct val="100000"/>
            </a:pPr>
            <a:r>
              <a:rPr lang="en" sz="2400" u="sng" dirty="0">
                <a:solidFill>
                  <a:srgbClr val="00FFFF"/>
                </a:solidFill>
                <a:hlinkClick r:id="rId3"/>
              </a:rPr>
              <a:t>Flocabulary</a:t>
            </a:r>
          </a:p>
          <a:p>
            <a:pPr marL="457200" lvl="0" indent="-381000" rtl="0">
              <a:spcBef>
                <a:spcPts val="0"/>
              </a:spcBef>
              <a:buClr>
                <a:srgbClr val="00FFFF"/>
              </a:buClr>
              <a:buSzPct val="100000"/>
            </a:pPr>
            <a:r>
              <a:rPr lang="en" sz="2400" u="sng" dirty="0">
                <a:solidFill>
                  <a:srgbClr val="00FFFF"/>
                </a:solidFill>
                <a:hlinkClick r:id="rId4"/>
              </a:rPr>
              <a:t>EdHelper</a:t>
            </a:r>
          </a:p>
          <a:p>
            <a:pPr lvl="0" rtl="0">
              <a:spcBef>
                <a:spcPts val="0"/>
              </a:spcBef>
              <a:buNone/>
            </a:pPr>
            <a:endParaRPr sz="2400" dirty="0"/>
          </a:p>
          <a:p>
            <a:pPr lvl="0" rtl="0">
              <a:spcBef>
                <a:spcPts val="0"/>
              </a:spcBef>
              <a:buClr>
                <a:schemeClr val="dk1"/>
              </a:buClr>
              <a:buSzPct val="100000"/>
              <a:buFont typeface="Arial"/>
              <a:buNone/>
            </a:pPr>
            <a:r>
              <a:rPr lang="en" sz="1100" dirty="0"/>
              <a:t>					</a:t>
            </a:r>
          </a:p>
          <a:p>
            <a:pPr lvl="0" rtl="0">
              <a:spcBef>
                <a:spcPts val="0"/>
              </a:spcBef>
              <a:buClr>
                <a:schemeClr val="dk1"/>
              </a:buClr>
              <a:buSzPct val="100000"/>
              <a:buFont typeface="Arial"/>
              <a:buNone/>
            </a:pPr>
            <a:r>
              <a:rPr lang="en" sz="1100" dirty="0"/>
              <a:t>				</a:t>
            </a:r>
          </a:p>
          <a:p>
            <a:pPr lvl="0" rtl="0">
              <a:spcBef>
                <a:spcPts val="0"/>
              </a:spcBef>
              <a:buClr>
                <a:schemeClr val="dk1"/>
              </a:buClr>
              <a:buSzPct val="100000"/>
              <a:buFont typeface="Arial"/>
              <a:buNone/>
            </a:pPr>
            <a:r>
              <a:rPr lang="en" sz="1100" dirty="0"/>
              <a:t>			</a:t>
            </a:r>
          </a:p>
          <a:p>
            <a:pPr lvl="0" rtl="0">
              <a:spcBef>
                <a:spcPts val="0"/>
              </a:spcBef>
              <a:buClr>
                <a:schemeClr val="dk1"/>
              </a:buClr>
              <a:buSzPct val="100000"/>
              <a:buFont typeface="Arial"/>
              <a:buNone/>
            </a:pPr>
            <a:r>
              <a:rPr lang="en" sz="1100" dirty="0">
                <a:solidFill>
                  <a:schemeClr val="dk1"/>
                </a:solidFil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49474"/>
            <a:ext cx="8229600" cy="857400"/>
          </a:xfrm>
          <a:prstGeom prst="rect">
            <a:avLst/>
          </a:prstGeom>
        </p:spPr>
        <p:txBody>
          <a:bodyPr lIns="91425" tIns="91425" rIns="91425" bIns="91425" anchor="b" anchorCtr="0">
            <a:noAutofit/>
          </a:bodyPr>
          <a:lstStyle/>
          <a:p>
            <a:pPr lvl="0" algn="ctr">
              <a:spcBef>
                <a:spcPts val="0"/>
              </a:spcBef>
              <a:buClr>
                <a:schemeClr val="dk1"/>
              </a:buClr>
              <a:buSzPct val="30555"/>
              <a:buFont typeface="Arial"/>
              <a:buNone/>
            </a:pPr>
            <a:r>
              <a:rPr lang="en">
                <a:solidFill>
                  <a:srgbClr val="FFFF00"/>
                </a:solidFill>
              </a:rPr>
              <a:t>Vocabulary Strategies</a:t>
            </a:r>
          </a:p>
        </p:txBody>
      </p:sp>
      <p:sp>
        <p:nvSpPr>
          <p:cNvPr id="261" name="Shape 261"/>
          <p:cNvSpPr txBox="1">
            <a:spLocks noGrp="1"/>
          </p:cNvSpPr>
          <p:nvPr>
            <p:ph type="body" idx="1"/>
          </p:nvPr>
        </p:nvSpPr>
        <p:spPr>
          <a:xfrm>
            <a:off x="388800" y="906874"/>
            <a:ext cx="8366400" cy="3725699"/>
          </a:xfrm>
          <a:prstGeom prst="rect">
            <a:avLst/>
          </a:prstGeom>
        </p:spPr>
        <p:txBody>
          <a:bodyPr lIns="91425" tIns="91425" rIns="91425" bIns="91425" anchor="t" anchorCtr="0">
            <a:noAutofit/>
          </a:bodyPr>
          <a:lstStyle/>
          <a:p>
            <a:pPr lvl="0" rtl="0">
              <a:spcBef>
                <a:spcPts val="0"/>
              </a:spcBef>
              <a:buNone/>
            </a:pPr>
            <a:r>
              <a:rPr lang="en" u="sng" dirty="0">
                <a:solidFill>
                  <a:srgbClr val="00FFFF"/>
                </a:solidFill>
                <a:hlinkClick r:id="rId3"/>
              </a:rPr>
              <a:t>Semantic Mapping</a:t>
            </a:r>
            <a:r>
              <a:rPr lang="en" dirty="0">
                <a:solidFill>
                  <a:srgbClr val="00FFFF"/>
                </a:solidFill>
              </a:rPr>
              <a:t>  </a:t>
            </a:r>
            <a:r>
              <a:rPr lang="en" sz="2400" dirty="0">
                <a:solidFill>
                  <a:srgbClr val="00FFFF"/>
                </a:solidFill>
              </a:rPr>
              <a:t> </a:t>
            </a:r>
            <a:r>
              <a:rPr lang="en" sz="2400" dirty="0"/>
              <a:t>                   </a:t>
            </a:r>
            <a:r>
              <a:rPr lang="en" sz="2400" dirty="0">
                <a:solidFill>
                  <a:srgbClr val="00FFFF"/>
                </a:solidFill>
              </a:rPr>
              <a:t>   </a:t>
            </a:r>
            <a:r>
              <a:rPr lang="en" u="sng" dirty="0">
                <a:solidFill>
                  <a:srgbClr val="00FFFF"/>
                </a:solidFill>
                <a:hlinkClick r:id="rId4"/>
              </a:rPr>
              <a:t>Frayer Model</a:t>
            </a:r>
          </a:p>
          <a:p>
            <a:pPr lvl="0" rtl="0">
              <a:spcBef>
                <a:spcPts val="0"/>
              </a:spcBef>
              <a:buClr>
                <a:schemeClr val="dk1"/>
              </a:buClr>
              <a:buSzPct val="61111"/>
              <a:buFont typeface="Arial"/>
              <a:buNone/>
            </a:pPr>
            <a:endParaRPr sz="1800" dirty="0">
              <a:solidFill>
                <a:srgbClr val="FF9900"/>
              </a:solidFill>
            </a:endParaRPr>
          </a:p>
          <a:p>
            <a:pPr lvl="0" rtl="0">
              <a:spcBef>
                <a:spcPts val="0"/>
              </a:spcBef>
              <a:buNone/>
            </a:pPr>
            <a:endParaRPr sz="1800" dirty="0"/>
          </a:p>
          <a:p>
            <a:pPr lvl="0" rtl="0">
              <a:spcBef>
                <a:spcPts val="0"/>
              </a:spcBef>
              <a:buNone/>
            </a:pPr>
            <a:endParaRPr sz="1800" dirty="0"/>
          </a:p>
          <a:p>
            <a:pPr lvl="0" rtl="0">
              <a:spcBef>
                <a:spcPts val="0"/>
              </a:spcBef>
              <a:buNone/>
            </a:pPr>
            <a:endParaRPr sz="1800" dirty="0"/>
          </a:p>
          <a:p>
            <a:pPr lvl="0" rtl="0">
              <a:spcBef>
                <a:spcPts val="0"/>
              </a:spcBef>
              <a:buNone/>
            </a:pPr>
            <a:endParaRPr sz="1800" dirty="0"/>
          </a:p>
          <a:p>
            <a:pPr lvl="0" rtl="0">
              <a:spcBef>
                <a:spcPts val="0"/>
              </a:spcBef>
              <a:buNone/>
            </a:pPr>
            <a:endParaRPr sz="1800" dirty="0"/>
          </a:p>
          <a:p>
            <a:pPr lvl="0" rtl="0">
              <a:spcBef>
                <a:spcPts val="0"/>
              </a:spcBef>
              <a:buNone/>
            </a:pPr>
            <a:endParaRPr lang="en-US" sz="1800" dirty="0" smtClean="0"/>
          </a:p>
          <a:p>
            <a:pPr lvl="0" rtl="0">
              <a:spcBef>
                <a:spcPts val="0"/>
              </a:spcBef>
              <a:buNone/>
            </a:pPr>
            <a:endParaRPr lang="en-US" sz="1800" dirty="0"/>
          </a:p>
          <a:p>
            <a:pPr lvl="0" rtl="0">
              <a:spcBef>
                <a:spcPts val="0"/>
              </a:spcBef>
              <a:buNone/>
            </a:pPr>
            <a:endParaRPr lang="en-US" sz="1800" dirty="0" smtClean="0"/>
          </a:p>
          <a:p>
            <a:pPr lvl="0" rtl="0">
              <a:spcBef>
                <a:spcPts val="0"/>
              </a:spcBef>
              <a:buNone/>
            </a:pPr>
            <a:endParaRPr sz="1800" dirty="0"/>
          </a:p>
          <a:p>
            <a:pPr lvl="0" algn="ctr">
              <a:spcBef>
                <a:spcPts val="0"/>
              </a:spcBef>
              <a:buNone/>
            </a:pPr>
            <a:r>
              <a:rPr lang="en" sz="1800" dirty="0"/>
              <a:t>Research shows that knowledge is stored in categories and that words are linked in our memory to other words based on their relationship to each other (</a:t>
            </a:r>
            <a:r>
              <a:rPr lang="en" sz="1800" dirty="0" err="1"/>
              <a:t>Rumelheart</a:t>
            </a:r>
            <a:r>
              <a:rPr lang="en" sz="1800" dirty="0"/>
              <a:t>, 1980)  </a:t>
            </a:r>
            <a:r>
              <a:rPr lang="en" sz="1800" u="sng" dirty="0">
                <a:solidFill>
                  <a:srgbClr val="00FFFF"/>
                </a:solidFill>
                <a:hlinkClick r:id="rId5"/>
              </a:rPr>
              <a:t>Vocabulary Strategies</a:t>
            </a:r>
          </a:p>
        </p:txBody>
      </p:sp>
      <p:pic>
        <p:nvPicPr>
          <p:cNvPr id="262" name="Shape 262" descr="16.tiff"/>
          <p:cNvPicPr preferRelativeResize="0"/>
          <p:nvPr/>
        </p:nvPicPr>
        <p:blipFill>
          <a:blip r:embed="rId6">
            <a:alphaModFix/>
          </a:blip>
          <a:stretch>
            <a:fillRect/>
          </a:stretch>
        </p:blipFill>
        <p:spPr>
          <a:xfrm>
            <a:off x="5357820" y="1773850"/>
            <a:ext cx="3078853" cy="2279425"/>
          </a:xfrm>
          <a:prstGeom prst="rect">
            <a:avLst/>
          </a:prstGeom>
          <a:noFill/>
          <a:ln>
            <a:noFill/>
          </a:ln>
        </p:spPr>
      </p:pic>
      <p:pic>
        <p:nvPicPr>
          <p:cNvPr id="263" name="Shape 263"/>
          <p:cNvPicPr preferRelativeResize="0"/>
          <p:nvPr/>
        </p:nvPicPr>
        <p:blipFill>
          <a:blip r:embed="rId7">
            <a:alphaModFix/>
          </a:blip>
          <a:stretch>
            <a:fillRect/>
          </a:stretch>
        </p:blipFill>
        <p:spPr>
          <a:xfrm>
            <a:off x="457196" y="1818200"/>
            <a:ext cx="3138750" cy="22350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154675" y="68425"/>
            <a:ext cx="8889899" cy="5007000"/>
          </a:xfrm>
          <a:prstGeom prst="rect">
            <a:avLst/>
          </a:prstGeom>
        </p:spPr>
        <p:txBody>
          <a:bodyPr lIns="91425" tIns="91425" rIns="91425" bIns="91425" anchor="t" anchorCtr="0">
            <a:noAutofit/>
          </a:bodyPr>
          <a:lstStyle/>
          <a:p>
            <a:pPr lvl="0" rtl="0">
              <a:spcBef>
                <a:spcPts val="0"/>
              </a:spcBef>
              <a:buNone/>
            </a:pPr>
            <a:r>
              <a:rPr lang="en" sz="1000">
                <a:solidFill>
                  <a:srgbClr val="000000"/>
                </a:solidFill>
              </a:rPr>
              <a:t>                                              </a:t>
            </a:r>
          </a:p>
          <a:p>
            <a:pPr lvl="0" algn="ctr" rtl="0">
              <a:spcBef>
                <a:spcPts val="0"/>
              </a:spcBef>
              <a:buClr>
                <a:schemeClr val="dk1"/>
              </a:buClr>
              <a:buSzPct val="30555"/>
              <a:buFont typeface="Arial"/>
              <a:buNone/>
            </a:pPr>
            <a:r>
              <a:rPr lang="en" sz="3600" b="1">
                <a:solidFill>
                  <a:srgbClr val="FFFF00"/>
                </a:solidFill>
              </a:rPr>
              <a:t>Technology to Support Vocabulary</a:t>
            </a:r>
          </a:p>
          <a:p>
            <a:pPr lvl="0" rtl="0">
              <a:spcBef>
                <a:spcPts val="0"/>
              </a:spcBef>
              <a:buNone/>
            </a:pPr>
            <a:endParaRPr sz="1000">
              <a:solidFill>
                <a:srgbClr val="000000"/>
              </a:solidFill>
            </a:endParaRPr>
          </a:p>
          <a:p>
            <a:pPr lvl="0" algn="ctr" rtl="0">
              <a:spcBef>
                <a:spcPts val="0"/>
              </a:spcBef>
              <a:buNone/>
            </a:pPr>
            <a:r>
              <a:rPr lang="en" sz="3600" u="sng">
                <a:solidFill>
                  <a:srgbClr val="00FFFF"/>
                </a:solidFill>
                <a:latin typeface="Trebuchet MS"/>
                <a:ea typeface="Trebuchet MS"/>
                <a:cs typeface="Trebuchet MS"/>
                <a:sym typeface="Trebuchet MS"/>
                <a:hlinkClick r:id="rId3"/>
              </a:rPr>
              <a:t>Read &amp; Write for Google</a:t>
            </a:r>
          </a:p>
          <a:p>
            <a:pPr lvl="0" algn="ctr" rtl="0">
              <a:spcBef>
                <a:spcPts val="0"/>
              </a:spcBef>
              <a:buNone/>
            </a:pPr>
            <a:r>
              <a:rPr lang="en" sz="1400">
                <a:latin typeface="Trebuchet MS"/>
                <a:ea typeface="Trebuchet MS"/>
                <a:cs typeface="Trebuchet MS"/>
                <a:sym typeface="Trebuchet MS"/>
              </a:rPr>
              <a:t>Free with Google Apps for Education account</a:t>
            </a:r>
          </a:p>
          <a:p>
            <a:pPr lvl="0" rtl="0">
              <a:spcBef>
                <a:spcPts val="0"/>
              </a:spcBef>
              <a:buNone/>
            </a:pPr>
            <a:r>
              <a:rPr lang="en" sz="1400"/>
              <a:t> </a:t>
            </a:r>
          </a:p>
          <a:p>
            <a:pPr lvl="0" rtl="0">
              <a:spcBef>
                <a:spcPts val="0"/>
              </a:spcBef>
              <a:buNone/>
            </a:pPr>
            <a:endParaRPr/>
          </a:p>
          <a:p>
            <a:pPr lvl="0" rtl="0">
              <a:spcBef>
                <a:spcPts val="0"/>
              </a:spcBef>
              <a:buNone/>
            </a:pPr>
            <a:endParaRPr/>
          </a:p>
          <a:p>
            <a:pPr lvl="0">
              <a:spcBef>
                <a:spcPts val="0"/>
              </a:spcBef>
              <a:buClr>
                <a:srgbClr val="000000"/>
              </a:buClr>
              <a:buSzPct val="36666"/>
              <a:buFont typeface="Arial"/>
              <a:buNone/>
            </a:pPr>
            <a:endParaRPr/>
          </a:p>
        </p:txBody>
      </p:sp>
      <p:pic>
        <p:nvPicPr>
          <p:cNvPr id="269" name="Shape 269"/>
          <p:cNvPicPr preferRelativeResize="0"/>
          <p:nvPr/>
        </p:nvPicPr>
        <p:blipFill>
          <a:blip r:embed="rId4">
            <a:alphaModFix/>
          </a:blip>
          <a:stretch>
            <a:fillRect/>
          </a:stretch>
        </p:blipFill>
        <p:spPr>
          <a:xfrm>
            <a:off x="5959575" y="2845675"/>
            <a:ext cx="2408849" cy="1469424"/>
          </a:xfrm>
          <a:prstGeom prst="rect">
            <a:avLst/>
          </a:prstGeom>
          <a:noFill/>
          <a:ln>
            <a:noFill/>
          </a:ln>
        </p:spPr>
      </p:pic>
      <p:pic>
        <p:nvPicPr>
          <p:cNvPr id="270" name="Shape 270" descr="Screen Shot 2014-03-08 at 8.15.39 PM.png"/>
          <p:cNvPicPr preferRelativeResize="0"/>
          <p:nvPr/>
        </p:nvPicPr>
        <p:blipFill>
          <a:blip r:embed="rId5">
            <a:alphaModFix/>
          </a:blip>
          <a:stretch>
            <a:fillRect/>
          </a:stretch>
        </p:blipFill>
        <p:spPr>
          <a:xfrm>
            <a:off x="1715602" y="2081526"/>
            <a:ext cx="5602400" cy="392324"/>
          </a:xfrm>
          <a:prstGeom prst="rect">
            <a:avLst/>
          </a:prstGeom>
          <a:noFill/>
          <a:ln>
            <a:noFill/>
          </a:ln>
        </p:spPr>
      </p:pic>
      <p:sp>
        <p:nvSpPr>
          <p:cNvPr id="271" name="Shape 271"/>
          <p:cNvSpPr txBox="1"/>
          <p:nvPr/>
        </p:nvSpPr>
        <p:spPr>
          <a:xfrm>
            <a:off x="673725" y="2650550"/>
            <a:ext cx="4969499" cy="2492999"/>
          </a:xfrm>
          <a:prstGeom prst="rect">
            <a:avLst/>
          </a:prstGeom>
          <a:noFill/>
          <a:ln>
            <a:noFill/>
          </a:ln>
        </p:spPr>
        <p:txBody>
          <a:bodyPr lIns="91425" tIns="91425" rIns="91425" bIns="91425" anchor="t" anchorCtr="0">
            <a:noAutofit/>
          </a:bodyPr>
          <a:lstStyle/>
          <a:p>
            <a:pPr lvl="0" algn="ctr" rtl="0">
              <a:spcBef>
                <a:spcPts val="600"/>
              </a:spcBef>
              <a:buNone/>
            </a:pPr>
            <a:r>
              <a:rPr lang="en" sz="2400">
                <a:solidFill>
                  <a:schemeClr val="lt1"/>
                </a:solidFill>
                <a:latin typeface="Trebuchet MS"/>
                <a:ea typeface="Trebuchet MS"/>
                <a:cs typeface="Trebuchet MS"/>
                <a:sym typeface="Trebuchet MS"/>
              </a:rPr>
              <a:t>This extension allows for read aloud of websites and Google Docs and also includes word prediction, image dictionary, highlighter, and much more for.</a:t>
            </a:r>
          </a:p>
          <a:p>
            <a:pPr lvl="0" algn="ctr" rtl="0">
              <a:spcBef>
                <a:spcPts val="0"/>
              </a:spcBef>
              <a:buNone/>
            </a:pPr>
            <a:r>
              <a:rPr lang="en" sz="1800" u="sng">
                <a:solidFill>
                  <a:srgbClr val="00FFFF"/>
                </a:solidFill>
                <a:hlinkClick r:id="rId3"/>
              </a:rPr>
              <a:t>Link to extension</a:t>
            </a:r>
          </a:p>
          <a:p>
            <a:pPr lvl="0" algn="ctr" rtl="0">
              <a:spcBef>
                <a:spcPts val="600"/>
              </a:spcBef>
              <a:buClr>
                <a:schemeClr val="dk1"/>
              </a:buClr>
              <a:buSzPct val="45833"/>
              <a:buFont typeface="Arial"/>
              <a:buNone/>
            </a:pPr>
            <a:r>
              <a:rPr lang="en" sz="2400">
                <a:solidFill>
                  <a:schemeClr val="lt1"/>
                </a:solidFill>
                <a:latin typeface="Trebuchet MS"/>
                <a:ea typeface="Trebuchet MS"/>
                <a:cs typeface="Trebuchet MS"/>
                <a:sym typeface="Trebuchet MS"/>
              </a:rPr>
              <a:t> </a:t>
            </a:r>
            <a:r>
              <a:rPr lang="en" sz="3000">
                <a:solidFill>
                  <a:schemeClr val="lt1"/>
                </a:solidFill>
                <a:latin typeface="Trebuchet MS"/>
                <a:ea typeface="Trebuchet MS"/>
                <a:cs typeface="Trebuchet MS"/>
                <a:sym typeface="Trebuchet MS"/>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p:nvPr/>
        </p:nvSpPr>
        <p:spPr>
          <a:xfrm>
            <a:off x="768350" y="4495475"/>
            <a:ext cx="7618500" cy="498600"/>
          </a:xfrm>
          <a:prstGeom prst="rect">
            <a:avLst/>
          </a:prstGeom>
          <a:noFill/>
          <a:ln>
            <a:noFill/>
          </a:ln>
        </p:spPr>
        <p:txBody>
          <a:bodyPr lIns="91425" tIns="91425" rIns="91425" bIns="91425" anchor="ctr" anchorCtr="0">
            <a:noAutofit/>
          </a:bodyPr>
          <a:lstStyle/>
          <a:p>
            <a:pPr lvl="0" algn="ctr" rtl="0">
              <a:spcBef>
                <a:spcPts val="0"/>
              </a:spcBef>
              <a:buNone/>
            </a:pPr>
            <a:r>
              <a:rPr lang="en" sz="3600">
                <a:solidFill>
                  <a:srgbClr val="00FFFF"/>
                </a:solidFill>
              </a:rPr>
              <a:t>http://ttac.vt.edu/Resources/Literacy</a:t>
            </a:r>
          </a:p>
        </p:txBody>
      </p:sp>
      <p:pic>
        <p:nvPicPr>
          <p:cNvPr id="95" name="Shape 95"/>
          <p:cNvPicPr preferRelativeResize="0"/>
          <p:nvPr/>
        </p:nvPicPr>
        <p:blipFill>
          <a:blip r:embed="rId3">
            <a:alphaModFix/>
          </a:blip>
          <a:stretch>
            <a:fillRect/>
          </a:stretch>
        </p:blipFill>
        <p:spPr>
          <a:xfrm>
            <a:off x="1170925" y="241500"/>
            <a:ext cx="7007348" cy="39996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457200" y="57900"/>
            <a:ext cx="8229600" cy="596399"/>
          </a:xfrm>
          <a:prstGeom prst="rect">
            <a:avLst/>
          </a:prstGeom>
        </p:spPr>
        <p:txBody>
          <a:bodyPr lIns="91425" tIns="91425" rIns="91425" bIns="91425" anchor="b" anchorCtr="0">
            <a:noAutofit/>
          </a:bodyPr>
          <a:lstStyle/>
          <a:p>
            <a:pPr lvl="0" algn="ctr">
              <a:spcBef>
                <a:spcPts val="0"/>
              </a:spcBef>
              <a:buNone/>
            </a:pPr>
            <a:r>
              <a:rPr lang="en">
                <a:solidFill>
                  <a:srgbClr val="FFFF00"/>
                </a:solidFill>
              </a:rPr>
              <a:t>Comprehension</a:t>
            </a:r>
          </a:p>
        </p:txBody>
      </p:sp>
      <p:sp>
        <p:nvSpPr>
          <p:cNvPr id="295" name="Shape 295"/>
          <p:cNvSpPr txBox="1"/>
          <p:nvPr/>
        </p:nvSpPr>
        <p:spPr>
          <a:xfrm>
            <a:off x="77400" y="2113908"/>
            <a:ext cx="9066600" cy="3221699"/>
          </a:xfrm>
          <a:prstGeom prst="rect">
            <a:avLst/>
          </a:prstGeom>
          <a:noFill/>
          <a:ln>
            <a:noFill/>
          </a:ln>
        </p:spPr>
        <p:txBody>
          <a:bodyPr lIns="91425" tIns="91425" rIns="91425" bIns="91425" anchor="t" anchorCtr="0">
            <a:noAutofit/>
          </a:bodyPr>
          <a:lstStyle/>
          <a:p>
            <a:pPr lvl="0" algn="ctr" rtl="0">
              <a:spcBef>
                <a:spcPts val="0"/>
              </a:spcBef>
              <a:buNone/>
            </a:pPr>
            <a:endParaRPr dirty="0">
              <a:solidFill>
                <a:schemeClr val="lt1"/>
              </a:solidFill>
            </a:endParaRPr>
          </a:p>
          <a:p>
            <a:pPr lvl="0" algn="ctr" rtl="0">
              <a:spcBef>
                <a:spcPts val="0"/>
              </a:spcBef>
              <a:buNone/>
            </a:pPr>
            <a:endParaRPr sz="1000" dirty="0">
              <a:solidFill>
                <a:schemeClr val="lt1"/>
              </a:solidFill>
            </a:endParaRPr>
          </a:p>
          <a:p>
            <a:pPr lvl="0" algn="ctr" rtl="0">
              <a:spcBef>
                <a:spcPts val="0"/>
              </a:spcBef>
              <a:buNone/>
            </a:pPr>
            <a:r>
              <a:rPr lang="en" sz="2400" dirty="0">
                <a:solidFill>
                  <a:schemeClr val="lt1"/>
                </a:solidFill>
              </a:rPr>
              <a:t>Comprehension is the reason for reading!</a:t>
            </a:r>
          </a:p>
          <a:p>
            <a:pPr lvl="0" algn="ctr" rtl="0">
              <a:spcBef>
                <a:spcPts val="0"/>
              </a:spcBef>
              <a:buNone/>
            </a:pPr>
            <a:endParaRPr sz="1800" dirty="0">
              <a:solidFill>
                <a:schemeClr val="lt1"/>
              </a:solidFill>
            </a:endParaRPr>
          </a:p>
          <a:p>
            <a:pPr lvl="0" algn="ctr" rtl="0">
              <a:spcBef>
                <a:spcPts val="0"/>
              </a:spcBef>
              <a:buNone/>
            </a:pPr>
            <a:r>
              <a:rPr lang="en" sz="1800" dirty="0">
                <a:solidFill>
                  <a:srgbClr val="FF9900"/>
                </a:solidFill>
              </a:rPr>
              <a:t>Before:</a:t>
            </a:r>
            <a:r>
              <a:rPr lang="en" sz="1800" dirty="0">
                <a:solidFill>
                  <a:schemeClr val="lt1"/>
                </a:solidFill>
              </a:rPr>
              <a:t> Clarify purpose and do a story walk to activate prior knowledge </a:t>
            </a:r>
          </a:p>
          <a:p>
            <a:pPr lvl="0" algn="ctr" rtl="0">
              <a:spcBef>
                <a:spcPts val="0"/>
              </a:spcBef>
              <a:buNone/>
            </a:pPr>
            <a:r>
              <a:rPr lang="en" sz="1800" dirty="0">
                <a:solidFill>
                  <a:srgbClr val="FF9900"/>
                </a:solidFill>
              </a:rPr>
              <a:t>During Reading: </a:t>
            </a:r>
            <a:r>
              <a:rPr lang="en" sz="1800" dirty="0">
                <a:solidFill>
                  <a:schemeClr val="lt1"/>
                </a:solidFill>
              </a:rPr>
              <a:t>Monitor understanding, adjust reading speed and use strategies</a:t>
            </a:r>
          </a:p>
          <a:p>
            <a:pPr lvl="0" algn="ctr" rtl="0">
              <a:spcBef>
                <a:spcPts val="0"/>
              </a:spcBef>
              <a:buNone/>
            </a:pPr>
            <a:r>
              <a:rPr lang="en" sz="1800" dirty="0">
                <a:solidFill>
                  <a:srgbClr val="FF9900"/>
                </a:solidFill>
              </a:rPr>
              <a:t>After Reading:</a:t>
            </a:r>
            <a:r>
              <a:rPr lang="en" sz="1800" dirty="0">
                <a:solidFill>
                  <a:schemeClr val="lt1"/>
                </a:solidFill>
              </a:rPr>
              <a:t>  Retelling &amp; Summarizing</a:t>
            </a:r>
          </a:p>
          <a:p>
            <a:pPr lvl="0" algn="ctr" rtl="0">
              <a:spcBef>
                <a:spcPts val="0"/>
              </a:spcBef>
              <a:buNone/>
            </a:pPr>
            <a:endParaRPr sz="1800" dirty="0">
              <a:solidFill>
                <a:schemeClr val="lt1"/>
              </a:solidFill>
            </a:endParaRPr>
          </a:p>
          <a:p>
            <a:pPr lvl="0" algn="ctr">
              <a:spcBef>
                <a:spcPts val="0"/>
              </a:spcBef>
              <a:buNone/>
            </a:pPr>
            <a:r>
              <a:rPr lang="en" sz="1800" dirty="0">
                <a:solidFill>
                  <a:schemeClr val="lt1"/>
                </a:solidFill>
              </a:rPr>
              <a:t>Comprehension is impaired when too much energy is allocated to the decoding process (Share 1995; National Reading Panel 2000; </a:t>
            </a:r>
            <a:r>
              <a:rPr lang="en" sz="1800" dirty="0" err="1">
                <a:solidFill>
                  <a:schemeClr val="lt1"/>
                </a:solidFill>
              </a:rPr>
              <a:t>Rathvon</a:t>
            </a:r>
            <a:r>
              <a:rPr lang="en" sz="1800" dirty="0">
                <a:solidFill>
                  <a:schemeClr val="lt1"/>
                </a:solidFill>
              </a:rPr>
              <a:t> 2008)</a:t>
            </a:r>
          </a:p>
        </p:txBody>
      </p:sp>
      <p:sp>
        <p:nvSpPr>
          <p:cNvPr id="296" name="Shape 296"/>
          <p:cNvSpPr txBox="1"/>
          <p:nvPr/>
        </p:nvSpPr>
        <p:spPr>
          <a:xfrm>
            <a:off x="457200" y="615850"/>
            <a:ext cx="8355600" cy="1192500"/>
          </a:xfrm>
          <a:prstGeom prst="rect">
            <a:avLst/>
          </a:prstGeom>
          <a:noFill/>
          <a:ln>
            <a:noFill/>
          </a:ln>
        </p:spPr>
        <p:txBody>
          <a:bodyPr lIns="91425" tIns="91425" rIns="91425" bIns="91425" anchor="ctr" anchorCtr="0">
            <a:noAutofit/>
          </a:bodyPr>
          <a:lstStyle/>
          <a:p>
            <a:pPr lvl="0" rtl="0">
              <a:spcBef>
                <a:spcPts val="600"/>
              </a:spcBef>
              <a:buNone/>
            </a:pPr>
            <a:endParaRPr>
              <a:highlight>
                <a:srgbClr val="FF0000"/>
              </a:highlight>
            </a:endParaRPr>
          </a:p>
        </p:txBody>
      </p:sp>
      <p:pic>
        <p:nvPicPr>
          <p:cNvPr id="297" name="Shape 297" descr="comprehension.png"/>
          <p:cNvPicPr preferRelativeResize="0"/>
          <p:nvPr/>
        </p:nvPicPr>
        <p:blipFill>
          <a:blip r:embed="rId3">
            <a:alphaModFix/>
          </a:blip>
          <a:stretch>
            <a:fillRect/>
          </a:stretch>
        </p:blipFill>
        <p:spPr>
          <a:xfrm>
            <a:off x="2938410" y="553375"/>
            <a:ext cx="2568292" cy="1891874"/>
          </a:xfrm>
          <a:prstGeom prst="rect">
            <a:avLst/>
          </a:prstGeom>
          <a:noFill/>
          <a:ln>
            <a:noFill/>
          </a:ln>
        </p:spPr>
      </p:pic>
      <p:sp>
        <p:nvSpPr>
          <p:cNvPr id="298" name="Shape 298"/>
          <p:cNvSpPr/>
          <p:nvPr/>
        </p:nvSpPr>
        <p:spPr>
          <a:xfrm rot="745590">
            <a:off x="5250205" y="1710791"/>
            <a:ext cx="2059139" cy="183718"/>
          </a:xfrm>
          <a:prstGeom prst="lef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 calcmode="lin" valueType="num">
                                      <p:cBhvr additive="base">
                                        <p:cTn id="7" dur="1000"/>
                                        <p:tgtEl>
                                          <p:spTgt spid="2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209999" y="1273000"/>
            <a:ext cx="8823600" cy="857400"/>
          </a:xfrm>
          <a:prstGeom prst="rect">
            <a:avLst/>
          </a:prstGeom>
        </p:spPr>
        <p:txBody>
          <a:bodyPr lIns="91425" tIns="91425" rIns="91425" bIns="91425" anchor="b" anchorCtr="0">
            <a:noAutofit/>
          </a:bodyPr>
          <a:lstStyle/>
          <a:p>
            <a:pPr lvl="0" algn="ctr" rtl="0">
              <a:spcBef>
                <a:spcPts val="0"/>
              </a:spcBef>
              <a:buNone/>
            </a:pPr>
            <a:r>
              <a:rPr lang="en">
                <a:solidFill>
                  <a:srgbClr val="FFFF00"/>
                </a:solidFill>
              </a:rPr>
              <a:t>Assessment / Progress Monitor Comprehension</a:t>
            </a:r>
          </a:p>
          <a:p>
            <a:pPr lvl="0" rtl="0">
              <a:spcBef>
                <a:spcPts val="0"/>
              </a:spcBef>
              <a:buNone/>
            </a:pPr>
            <a:endParaRPr dirty="0"/>
          </a:p>
        </p:txBody>
      </p:sp>
      <p:sp>
        <p:nvSpPr>
          <p:cNvPr id="304" name="Shape 304"/>
          <p:cNvSpPr txBox="1">
            <a:spLocks noGrp="1"/>
          </p:cNvSpPr>
          <p:nvPr>
            <p:ph type="body" idx="1"/>
          </p:nvPr>
        </p:nvSpPr>
        <p:spPr>
          <a:xfrm>
            <a:off x="98400" y="1273000"/>
            <a:ext cx="8935199" cy="3930599"/>
          </a:xfrm>
          <a:prstGeom prst="rect">
            <a:avLst/>
          </a:prstGeom>
        </p:spPr>
        <p:txBody>
          <a:bodyPr lIns="91425" tIns="91425" rIns="91425" bIns="91425" anchor="t" anchorCtr="0">
            <a:noAutofit/>
          </a:bodyPr>
          <a:lstStyle/>
          <a:p>
            <a:pPr lvl="0" algn="ctr" rtl="0">
              <a:lnSpc>
                <a:spcPct val="115000"/>
              </a:lnSpc>
              <a:spcBef>
                <a:spcPts val="0"/>
              </a:spcBef>
              <a:buClr>
                <a:schemeClr val="dk1"/>
              </a:buClr>
              <a:buSzPct val="61111"/>
              <a:buFont typeface="Arial"/>
              <a:buNone/>
            </a:pPr>
            <a:endParaRPr sz="1800">
              <a:latin typeface="Cambria"/>
              <a:ea typeface="Cambria"/>
              <a:cs typeface="Cambria"/>
              <a:sym typeface="Cambria"/>
            </a:endParaRPr>
          </a:p>
          <a:p>
            <a:pPr lvl="0" algn="ctr" rtl="0">
              <a:lnSpc>
                <a:spcPct val="115000"/>
              </a:lnSpc>
              <a:spcBef>
                <a:spcPts val="0"/>
              </a:spcBef>
              <a:buClr>
                <a:schemeClr val="dk1"/>
              </a:buClr>
              <a:buSzPct val="110000"/>
              <a:buFont typeface="Arial"/>
              <a:buNone/>
            </a:pPr>
            <a:endParaRPr sz="1000">
              <a:latin typeface="Cambria"/>
              <a:ea typeface="Cambria"/>
              <a:cs typeface="Cambria"/>
              <a:sym typeface="Cambria"/>
            </a:endParaRPr>
          </a:p>
          <a:p>
            <a:pPr marL="457200" lvl="0" indent="-381000" algn="ctr" rtl="0">
              <a:lnSpc>
                <a:spcPct val="115000"/>
              </a:lnSpc>
              <a:spcBef>
                <a:spcPts val="0"/>
              </a:spcBef>
              <a:buClr>
                <a:srgbClr val="FF9900"/>
              </a:buClr>
              <a:buSzPct val="100000"/>
              <a:buFont typeface="Cambria"/>
            </a:pPr>
            <a:r>
              <a:rPr lang="en" sz="2400">
                <a:solidFill>
                  <a:srgbClr val="FF9900"/>
                </a:solidFill>
                <a:latin typeface="Cambria"/>
                <a:ea typeface="Cambria"/>
                <a:cs typeface="Cambria"/>
                <a:sym typeface="Cambria"/>
              </a:rPr>
              <a:t>Retell</a:t>
            </a:r>
          </a:p>
          <a:p>
            <a:pPr marL="457200" lvl="0" indent="-381000" algn="ctr" rtl="0">
              <a:lnSpc>
                <a:spcPct val="115000"/>
              </a:lnSpc>
              <a:spcBef>
                <a:spcPts val="0"/>
              </a:spcBef>
              <a:buClr>
                <a:srgbClr val="FF9900"/>
              </a:buClr>
              <a:buSzPct val="100000"/>
              <a:buFont typeface="Cambria"/>
            </a:pPr>
            <a:r>
              <a:rPr lang="en" sz="2400">
                <a:solidFill>
                  <a:srgbClr val="FF9900"/>
                </a:solidFill>
                <a:latin typeface="Cambria"/>
                <a:ea typeface="Cambria"/>
                <a:cs typeface="Cambria"/>
                <a:sym typeface="Cambria"/>
              </a:rPr>
              <a:t>Sequence</a:t>
            </a:r>
          </a:p>
          <a:p>
            <a:pPr marL="457200" lvl="0" indent="-381000" algn="ctr" rtl="0">
              <a:lnSpc>
                <a:spcPct val="115000"/>
              </a:lnSpc>
              <a:spcBef>
                <a:spcPts val="0"/>
              </a:spcBef>
              <a:buClr>
                <a:srgbClr val="FF9900"/>
              </a:buClr>
              <a:buSzPct val="100000"/>
              <a:buFont typeface="Cambria"/>
            </a:pPr>
            <a:r>
              <a:rPr lang="en" sz="2400">
                <a:solidFill>
                  <a:srgbClr val="FF9900"/>
                </a:solidFill>
                <a:latin typeface="Cambria"/>
                <a:ea typeface="Cambria"/>
                <a:cs typeface="Cambria"/>
                <a:sym typeface="Cambria"/>
              </a:rPr>
              <a:t>Predict</a:t>
            </a:r>
          </a:p>
          <a:p>
            <a:pPr marL="457200" lvl="0" indent="-381000" algn="ctr" rtl="0">
              <a:lnSpc>
                <a:spcPct val="115000"/>
              </a:lnSpc>
              <a:spcBef>
                <a:spcPts val="0"/>
              </a:spcBef>
              <a:buClr>
                <a:srgbClr val="FF9900"/>
              </a:buClr>
              <a:buSzPct val="100000"/>
              <a:buFont typeface="Cambria"/>
            </a:pPr>
            <a:r>
              <a:rPr lang="en" sz="2400">
                <a:solidFill>
                  <a:srgbClr val="FF9900"/>
                </a:solidFill>
                <a:latin typeface="Cambria"/>
                <a:ea typeface="Cambria"/>
                <a:cs typeface="Cambria"/>
                <a:sym typeface="Cambria"/>
              </a:rPr>
              <a:t>Make Inferences</a:t>
            </a:r>
          </a:p>
          <a:p>
            <a:pPr marL="457200" lvl="0" indent="-381000" algn="ctr" rtl="0">
              <a:lnSpc>
                <a:spcPct val="115000"/>
              </a:lnSpc>
              <a:spcBef>
                <a:spcPts val="0"/>
              </a:spcBef>
              <a:buClr>
                <a:srgbClr val="FF9900"/>
              </a:buClr>
              <a:buSzPct val="100000"/>
              <a:buFont typeface="Cambria"/>
            </a:pPr>
            <a:r>
              <a:rPr lang="en" sz="2400">
                <a:solidFill>
                  <a:srgbClr val="FF9900"/>
                </a:solidFill>
                <a:latin typeface="Cambria"/>
                <a:ea typeface="Cambria"/>
                <a:cs typeface="Cambria"/>
                <a:sym typeface="Cambria"/>
              </a:rPr>
              <a:t>Draw Conclusions</a:t>
            </a:r>
          </a:p>
          <a:p>
            <a:pPr marL="457200" lvl="0" indent="-381000" algn="ctr" rtl="0">
              <a:lnSpc>
                <a:spcPct val="115000"/>
              </a:lnSpc>
              <a:spcBef>
                <a:spcPts val="0"/>
              </a:spcBef>
              <a:buClr>
                <a:srgbClr val="FF9900"/>
              </a:buClr>
              <a:buSzPct val="100000"/>
              <a:buFont typeface="Cambria"/>
            </a:pPr>
            <a:r>
              <a:rPr lang="en" sz="2400">
                <a:solidFill>
                  <a:srgbClr val="FF9900"/>
                </a:solidFill>
              </a:rPr>
              <a:t>Summarize</a:t>
            </a:r>
          </a:p>
          <a:p>
            <a:pPr lvl="0" algn="ctr" rtl="0">
              <a:lnSpc>
                <a:spcPct val="115000"/>
              </a:lnSpc>
              <a:spcBef>
                <a:spcPts val="0"/>
              </a:spcBef>
              <a:buNone/>
            </a:pPr>
            <a:endParaRPr sz="2400">
              <a:solidFill>
                <a:srgbClr val="00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143400" y="972032"/>
            <a:ext cx="9000600" cy="3540000"/>
          </a:xfrm>
          <a:prstGeom prst="rect">
            <a:avLst/>
          </a:prstGeom>
        </p:spPr>
        <p:txBody>
          <a:bodyPr lIns="91425" tIns="91425" rIns="91425" bIns="91425" anchor="t" anchorCtr="0">
            <a:noAutofit/>
          </a:bodyPr>
          <a:lstStyle/>
          <a:p>
            <a:pPr lvl="0" rtl="0">
              <a:spcBef>
                <a:spcPts val="0"/>
              </a:spcBef>
              <a:buNone/>
            </a:pPr>
            <a:r>
              <a:rPr lang="en" sz="2400" dirty="0"/>
              <a:t>							</a:t>
            </a:r>
          </a:p>
          <a:p>
            <a:pPr marL="457200" lvl="0" indent="-381000" rtl="0">
              <a:spcBef>
                <a:spcPts val="0"/>
              </a:spcBef>
              <a:buClr>
                <a:srgbClr val="00FFFF"/>
              </a:buClr>
              <a:buSzPct val="100000"/>
            </a:pPr>
            <a:r>
              <a:rPr lang="en" sz="2400" u="sng" dirty="0">
                <a:solidFill>
                  <a:srgbClr val="00FFFF"/>
                </a:solidFill>
                <a:hlinkClick r:id="rId3"/>
              </a:rPr>
              <a:t>Anticipation guide</a:t>
            </a:r>
            <a:r>
              <a:rPr lang="en" sz="2400" dirty="0">
                <a:solidFill>
                  <a:srgbClr val="0000FF"/>
                </a:solidFill>
              </a:rPr>
              <a:t> </a:t>
            </a:r>
            <a:r>
              <a:rPr lang="en" sz="2400" dirty="0">
                <a:solidFill>
                  <a:srgbClr val="00FFFF"/>
                </a:solidFill>
              </a:rPr>
              <a:t>- </a:t>
            </a:r>
            <a:r>
              <a:rPr lang="en" sz="2400" dirty="0"/>
              <a:t>Activate Prior Knowledge</a:t>
            </a:r>
          </a:p>
          <a:p>
            <a:pPr marL="457200" lvl="0" indent="-381000" rtl="0">
              <a:lnSpc>
                <a:spcPct val="115000"/>
              </a:lnSpc>
              <a:spcBef>
                <a:spcPts val="0"/>
              </a:spcBef>
              <a:buClr>
                <a:srgbClr val="00FFFF"/>
              </a:buClr>
              <a:buSzPct val="100000"/>
            </a:pPr>
            <a:r>
              <a:rPr lang="en" sz="2400" u="sng" dirty="0">
                <a:solidFill>
                  <a:srgbClr val="00FFFF"/>
                </a:solidFill>
                <a:hlinkClick r:id="rId4"/>
              </a:rPr>
              <a:t>KWL Strategy</a:t>
            </a:r>
            <a:r>
              <a:rPr lang="en" sz="2400" dirty="0">
                <a:solidFill>
                  <a:srgbClr val="0000FF"/>
                </a:solidFill>
              </a:rPr>
              <a:t> </a:t>
            </a:r>
            <a:r>
              <a:rPr lang="en" sz="2400" dirty="0">
                <a:solidFill>
                  <a:srgbClr val="00FFFF"/>
                </a:solidFill>
              </a:rPr>
              <a:t>- </a:t>
            </a:r>
            <a:r>
              <a:rPr lang="en" sz="2400" dirty="0"/>
              <a:t>Non-Fiction</a:t>
            </a:r>
          </a:p>
          <a:p>
            <a:pPr marL="457200" lvl="0" indent="-381000" rtl="0">
              <a:lnSpc>
                <a:spcPct val="115000"/>
              </a:lnSpc>
              <a:spcBef>
                <a:spcPts val="0"/>
              </a:spcBef>
              <a:buClr>
                <a:srgbClr val="00FFFF"/>
              </a:buClr>
              <a:buSzPct val="100000"/>
            </a:pPr>
            <a:r>
              <a:rPr lang="en" sz="2400" u="sng" dirty="0">
                <a:solidFill>
                  <a:srgbClr val="00FFFF"/>
                </a:solidFill>
                <a:hlinkClick r:id="rId5"/>
              </a:rPr>
              <a:t>Story mapping</a:t>
            </a:r>
            <a:r>
              <a:rPr lang="en" sz="2400" dirty="0">
                <a:solidFill>
                  <a:srgbClr val="00FFFF"/>
                </a:solidFill>
              </a:rPr>
              <a:t> </a:t>
            </a:r>
            <a:r>
              <a:rPr lang="en" sz="2400" dirty="0">
                <a:solidFill>
                  <a:schemeClr val="accent1">
                    <a:lumMod val="75000"/>
                  </a:schemeClr>
                </a:solidFill>
              </a:rPr>
              <a:t>(storyboarding) </a:t>
            </a:r>
            <a:r>
              <a:rPr lang="en" sz="2400" dirty="0"/>
              <a:t>- Fiction</a:t>
            </a:r>
          </a:p>
          <a:p>
            <a:pPr marL="457200" lvl="0" indent="-381000" rtl="0">
              <a:lnSpc>
                <a:spcPct val="115000"/>
              </a:lnSpc>
              <a:spcBef>
                <a:spcPts val="0"/>
              </a:spcBef>
              <a:buClr>
                <a:srgbClr val="00FFFF"/>
              </a:buClr>
              <a:buSzPct val="100000"/>
            </a:pPr>
            <a:r>
              <a:rPr lang="en" sz="2400" u="sng" dirty="0">
                <a:solidFill>
                  <a:srgbClr val="00FFFF"/>
                </a:solidFill>
                <a:hlinkClick r:id="rId6"/>
              </a:rPr>
              <a:t>Graphic Organizers</a:t>
            </a:r>
            <a:r>
              <a:rPr lang="en" dirty="0"/>
              <a:t> - </a:t>
            </a:r>
            <a:r>
              <a:rPr lang="en" sz="2400" dirty="0"/>
              <a:t>various genres</a:t>
            </a:r>
          </a:p>
          <a:p>
            <a:pPr marL="457200" lvl="0" indent="-381000" rtl="0">
              <a:lnSpc>
                <a:spcPct val="115000"/>
              </a:lnSpc>
              <a:spcBef>
                <a:spcPts val="0"/>
              </a:spcBef>
              <a:buClr>
                <a:srgbClr val="00FFFF"/>
              </a:buClr>
              <a:buSzPct val="100000"/>
            </a:pPr>
            <a:r>
              <a:rPr lang="en" sz="2400" u="sng" dirty="0">
                <a:solidFill>
                  <a:srgbClr val="00FFFF"/>
                </a:solidFill>
                <a:hlinkClick r:id="rId7"/>
              </a:rPr>
              <a:t>CAFE</a:t>
            </a:r>
            <a:r>
              <a:rPr lang="en" sz="2400" dirty="0">
                <a:solidFill>
                  <a:srgbClr val="00FFFF"/>
                </a:solidFill>
              </a:rPr>
              <a:t> </a:t>
            </a:r>
            <a:r>
              <a:rPr lang="en" sz="2400" dirty="0"/>
              <a:t>- Comprehension, Accuracy, Fluency, Expand Vocab</a:t>
            </a:r>
            <a:r>
              <a:rPr lang="en" sz="2400" dirty="0" smtClean="0"/>
              <a:t>.</a:t>
            </a:r>
            <a:endParaRPr lang="en-US" sz="2400" dirty="0" smtClean="0"/>
          </a:p>
          <a:p>
            <a:pPr marL="457200" lvl="0" indent="-381000" rtl="0">
              <a:lnSpc>
                <a:spcPct val="115000"/>
              </a:lnSpc>
              <a:spcBef>
                <a:spcPts val="0"/>
              </a:spcBef>
              <a:buClr>
                <a:srgbClr val="00FFFF"/>
              </a:buClr>
              <a:buSzPct val="100000"/>
            </a:pPr>
            <a:endParaRPr lang="en-US" sz="2400" dirty="0"/>
          </a:p>
          <a:p>
            <a:pPr marL="457200" indent="-381000" algn="ctr">
              <a:lnSpc>
                <a:spcPct val="115000"/>
              </a:lnSpc>
              <a:buClr>
                <a:srgbClr val="00FFFF"/>
              </a:buClr>
            </a:pPr>
            <a:r>
              <a:rPr lang="en" sz="2400" b="1" u="sng" dirty="0">
                <a:solidFill>
                  <a:srgbClr val="00FFFF"/>
                </a:solidFill>
                <a:hlinkClick r:id="rId8"/>
              </a:rPr>
              <a:t>53 Ways to Check for Understanding</a:t>
            </a:r>
          </a:p>
          <a:p>
            <a:pPr marL="457200" lvl="0" indent="-381000" rtl="0">
              <a:lnSpc>
                <a:spcPct val="115000"/>
              </a:lnSpc>
              <a:spcBef>
                <a:spcPts val="0"/>
              </a:spcBef>
              <a:buClr>
                <a:srgbClr val="00FFFF"/>
              </a:buClr>
              <a:buSzPct val="100000"/>
            </a:pPr>
            <a:endParaRPr lang="en" sz="2400" dirty="0"/>
          </a:p>
          <a:p>
            <a:pPr lvl="0" rtl="0">
              <a:lnSpc>
                <a:spcPct val="115000"/>
              </a:lnSpc>
              <a:spcBef>
                <a:spcPts val="0"/>
              </a:spcBef>
              <a:buNone/>
            </a:pPr>
            <a:endParaRPr sz="1200" dirty="0"/>
          </a:p>
          <a:p>
            <a:pPr lvl="0" algn="l" rtl="0">
              <a:lnSpc>
                <a:spcPct val="115000"/>
              </a:lnSpc>
              <a:spcBef>
                <a:spcPts val="0"/>
              </a:spcBef>
              <a:buNone/>
            </a:pPr>
            <a:endParaRPr sz="1800" dirty="0">
              <a:solidFill>
                <a:srgbClr val="FF9900"/>
              </a:solidFill>
              <a:latin typeface="Cambria"/>
              <a:ea typeface="Cambria"/>
              <a:cs typeface="Cambria"/>
              <a:sym typeface="Cambria"/>
            </a:endParaRPr>
          </a:p>
          <a:p>
            <a:pPr lvl="0" algn="ctr" rtl="0">
              <a:lnSpc>
                <a:spcPct val="115000"/>
              </a:lnSpc>
              <a:spcBef>
                <a:spcPts val="0"/>
              </a:spcBef>
              <a:buNone/>
            </a:pPr>
            <a:endParaRPr sz="1000" dirty="0">
              <a:solidFill>
                <a:srgbClr val="FF9900"/>
              </a:solidFill>
              <a:latin typeface="Cambria"/>
              <a:ea typeface="Cambria"/>
              <a:cs typeface="Cambria"/>
              <a:sym typeface="Cambria"/>
            </a:endParaRPr>
          </a:p>
          <a:p>
            <a:pPr lvl="0" rtl="0">
              <a:lnSpc>
                <a:spcPct val="115000"/>
              </a:lnSpc>
              <a:spcBef>
                <a:spcPts val="0"/>
              </a:spcBef>
              <a:buNone/>
            </a:pPr>
            <a:endParaRPr sz="1000" dirty="0"/>
          </a:p>
          <a:p>
            <a:pPr lvl="0" rtl="0">
              <a:lnSpc>
                <a:spcPct val="115000"/>
              </a:lnSpc>
              <a:spcBef>
                <a:spcPts val="0"/>
              </a:spcBef>
              <a:buNone/>
            </a:pPr>
            <a:r>
              <a:rPr lang="en" sz="1000" dirty="0"/>
              <a:t>				</a:t>
            </a:r>
          </a:p>
          <a:p>
            <a:pPr lvl="0">
              <a:spcBef>
                <a:spcPts val="0"/>
              </a:spcBef>
              <a:buNone/>
            </a:pPr>
            <a:endParaRPr dirty="0"/>
          </a:p>
        </p:txBody>
      </p:sp>
      <p:sp>
        <p:nvSpPr>
          <p:cNvPr id="310" name="Shape 310"/>
          <p:cNvSpPr txBox="1"/>
          <p:nvPr/>
        </p:nvSpPr>
        <p:spPr>
          <a:xfrm>
            <a:off x="22925" y="82193"/>
            <a:ext cx="9000600" cy="1068300"/>
          </a:xfrm>
          <a:prstGeom prst="rect">
            <a:avLst/>
          </a:prstGeom>
          <a:noFill/>
          <a:ln>
            <a:noFill/>
          </a:ln>
        </p:spPr>
        <p:txBody>
          <a:bodyPr lIns="91425" tIns="91425" rIns="91425" bIns="91425" anchor="ctr" anchorCtr="0">
            <a:noAutofit/>
          </a:bodyPr>
          <a:lstStyle/>
          <a:p>
            <a:pPr lvl="0" algn="ctr" rtl="0">
              <a:spcBef>
                <a:spcPts val="0"/>
              </a:spcBef>
              <a:buNone/>
            </a:pPr>
            <a:r>
              <a:rPr lang="en" sz="3600" b="1">
                <a:solidFill>
                  <a:srgbClr val="FFFF00"/>
                </a:solidFill>
              </a:rPr>
              <a:t>Comprehension Strategies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98624" y="635413"/>
            <a:ext cx="8967300" cy="2672100"/>
          </a:xfrm>
          <a:prstGeom prst="rect">
            <a:avLst/>
          </a:prstGeom>
        </p:spPr>
        <p:txBody>
          <a:bodyPr lIns="91425" tIns="91425" rIns="91425" bIns="91425" anchor="b" anchorCtr="0">
            <a:noAutofit/>
          </a:bodyPr>
          <a:lstStyle/>
          <a:p>
            <a:pPr lvl="0" algn="ctr" rtl="0">
              <a:spcBef>
                <a:spcPts val="0"/>
              </a:spcBef>
              <a:buNone/>
            </a:pPr>
            <a:endParaRPr dirty="0">
              <a:solidFill>
                <a:srgbClr val="FFFF00"/>
              </a:solidFill>
            </a:endParaRPr>
          </a:p>
          <a:p>
            <a:pPr lvl="0" algn="ctr" rtl="0">
              <a:spcBef>
                <a:spcPts val="0"/>
              </a:spcBef>
              <a:buNone/>
            </a:pPr>
            <a:endParaRPr dirty="0">
              <a:solidFill>
                <a:srgbClr val="FFFF00"/>
              </a:solidFill>
            </a:endParaRPr>
          </a:p>
          <a:p>
            <a:pPr lvl="0" algn="ctr" rtl="0">
              <a:spcBef>
                <a:spcPts val="0"/>
              </a:spcBef>
              <a:buNone/>
            </a:pPr>
            <a:endParaRPr dirty="0">
              <a:solidFill>
                <a:srgbClr val="FFFF00"/>
              </a:solidFill>
            </a:endParaRPr>
          </a:p>
          <a:p>
            <a:pPr lvl="0" algn="ctr" rtl="0">
              <a:spcBef>
                <a:spcPts val="0"/>
              </a:spcBef>
              <a:buNone/>
            </a:pPr>
            <a:r>
              <a:rPr lang="en" dirty="0">
                <a:solidFill>
                  <a:srgbClr val="FFFF00"/>
                </a:solidFill>
              </a:rPr>
              <a:t>Technology to Support Comprehension</a:t>
            </a:r>
          </a:p>
          <a:p>
            <a:pPr lvl="0" algn="ctr" rtl="0">
              <a:spcBef>
                <a:spcPts val="0"/>
              </a:spcBef>
              <a:buNone/>
            </a:pPr>
            <a:endParaRPr dirty="0">
              <a:solidFill>
                <a:srgbClr val="FFFF00"/>
              </a:solidFill>
            </a:endParaRPr>
          </a:p>
          <a:p>
            <a:pPr marL="457200" lvl="0" indent="-228600" algn="ctr" rtl="0">
              <a:spcBef>
                <a:spcPts val="0"/>
              </a:spcBef>
              <a:buChar char="●"/>
            </a:pPr>
            <a:r>
              <a:rPr lang="en" u="sng" dirty="0">
                <a:solidFill>
                  <a:srgbClr val="00FFFF"/>
                </a:solidFill>
                <a:hlinkClick r:id="rId3"/>
              </a:rPr>
              <a:t>ReadWorks</a:t>
            </a:r>
          </a:p>
          <a:p>
            <a:pPr marL="457200" lvl="0" indent="-228600" algn="ctr" rtl="0">
              <a:spcBef>
                <a:spcPts val="600"/>
              </a:spcBef>
              <a:buChar char="●"/>
            </a:pPr>
            <a:r>
              <a:rPr lang="en" u="sng" dirty="0">
                <a:solidFill>
                  <a:srgbClr val="00FFFF"/>
                </a:solidFill>
                <a:hlinkClick r:id="rId4"/>
              </a:rPr>
              <a:t>TweenTribune</a:t>
            </a:r>
          </a:p>
          <a:p>
            <a:pPr marL="457200" lvl="0" indent="-228600" algn="ctr">
              <a:spcBef>
                <a:spcPts val="600"/>
              </a:spcBef>
              <a:buChar char="●"/>
            </a:pPr>
            <a:r>
              <a:rPr lang="en" u="sng" dirty="0">
                <a:solidFill>
                  <a:srgbClr val="00FFFF"/>
                </a:solidFill>
                <a:hlinkClick r:id="rId5"/>
              </a:rPr>
              <a:t>Newsela</a:t>
            </a:r>
          </a:p>
        </p:txBody>
      </p:sp>
      <p:sp>
        <p:nvSpPr>
          <p:cNvPr id="321" name="Shape 321"/>
          <p:cNvSpPr txBox="1">
            <a:spLocks noGrp="1"/>
          </p:cNvSpPr>
          <p:nvPr>
            <p:ph type="body" idx="1"/>
          </p:nvPr>
        </p:nvSpPr>
        <p:spPr>
          <a:xfrm>
            <a:off x="3336000" y="3572325"/>
            <a:ext cx="2036399" cy="1238400"/>
          </a:xfrm>
          <a:prstGeom prst="rect">
            <a:avLst/>
          </a:prstGeom>
        </p:spPr>
        <p:txBody>
          <a:bodyPr lIns="91425" tIns="91425" rIns="91425" bIns="91425" anchor="t" anchorCtr="0">
            <a:noAutofit/>
          </a:bodyPr>
          <a:lstStyle/>
          <a:p>
            <a:pPr lvl="0" rtl="0">
              <a:spcBef>
                <a:spcPts val="0"/>
              </a:spcBef>
              <a:buNone/>
            </a:pPr>
            <a:r>
              <a:rPr lang="en" sz="1400"/>
              <a:t>Research-based Units</a:t>
            </a:r>
          </a:p>
          <a:p>
            <a:pPr lvl="0" rtl="0">
              <a:spcBef>
                <a:spcPts val="0"/>
              </a:spcBef>
              <a:buNone/>
            </a:pPr>
            <a:r>
              <a:rPr lang="en" sz="1400"/>
              <a:t>Lessons</a:t>
            </a:r>
          </a:p>
          <a:p>
            <a:pPr lvl="0">
              <a:spcBef>
                <a:spcPts val="0"/>
              </a:spcBef>
              <a:buClr>
                <a:schemeClr val="dk1"/>
              </a:buClr>
              <a:buSzPct val="78571"/>
              <a:buFont typeface="Arial"/>
              <a:buNone/>
            </a:pPr>
            <a:r>
              <a:rPr lang="en" sz="1400"/>
              <a:t>Assessments</a:t>
            </a:r>
          </a:p>
        </p:txBody>
      </p:sp>
      <p:sp>
        <p:nvSpPr>
          <p:cNvPr id="322" name="Shape 322"/>
          <p:cNvSpPr txBox="1"/>
          <p:nvPr/>
        </p:nvSpPr>
        <p:spPr>
          <a:xfrm>
            <a:off x="5784100" y="3592575"/>
            <a:ext cx="2901300" cy="1197900"/>
          </a:xfrm>
          <a:prstGeom prst="rect">
            <a:avLst/>
          </a:prstGeom>
          <a:noFill/>
          <a:ln>
            <a:noFill/>
          </a:ln>
        </p:spPr>
        <p:txBody>
          <a:bodyPr lIns="91425" tIns="91425" rIns="91425" bIns="91425" anchor="t" anchorCtr="0">
            <a:noAutofit/>
          </a:bodyPr>
          <a:lstStyle/>
          <a:p>
            <a:pPr lvl="0" rtl="0">
              <a:spcBef>
                <a:spcPts val="600"/>
              </a:spcBef>
              <a:buClr>
                <a:schemeClr val="dk1"/>
              </a:buClr>
              <a:buFont typeface="Arial"/>
              <a:buNone/>
            </a:pPr>
            <a:r>
              <a:rPr lang="en" dirty="0">
                <a:solidFill>
                  <a:schemeClr val="lt1"/>
                </a:solidFill>
              </a:rPr>
              <a:t>Authentic</a:t>
            </a:r>
            <a:r>
              <a:rPr lang="en" i="1" dirty="0">
                <a:solidFill>
                  <a:schemeClr val="lt1"/>
                </a:solidFill>
              </a:rPr>
              <a:t> </a:t>
            </a:r>
            <a:r>
              <a:rPr lang="en" dirty="0">
                <a:solidFill>
                  <a:schemeClr val="lt1"/>
                </a:solidFill>
              </a:rPr>
              <a:t>Nonfiction Passages </a:t>
            </a:r>
          </a:p>
          <a:p>
            <a:pPr lvl="0" rtl="0">
              <a:spcBef>
                <a:spcPts val="600"/>
              </a:spcBef>
              <a:buClr>
                <a:schemeClr val="dk1"/>
              </a:buClr>
              <a:buFont typeface="Arial"/>
              <a:buNone/>
            </a:pPr>
            <a:r>
              <a:rPr lang="en" dirty="0">
                <a:solidFill>
                  <a:schemeClr val="lt1"/>
                </a:solidFill>
              </a:rPr>
              <a:t>Paired Passages</a:t>
            </a:r>
          </a:p>
          <a:p>
            <a:pPr lvl="0" rtl="0">
              <a:spcBef>
                <a:spcPts val="600"/>
              </a:spcBef>
              <a:buNone/>
            </a:pPr>
            <a:r>
              <a:rPr lang="en" dirty="0">
                <a:solidFill>
                  <a:schemeClr val="lt1"/>
                </a:solidFill>
              </a:rPr>
              <a:t>Question Sets</a:t>
            </a:r>
          </a:p>
          <a:p>
            <a:pPr lvl="0" rtl="0">
              <a:spcBef>
                <a:spcPts val="600"/>
              </a:spcBef>
              <a:buClr>
                <a:schemeClr val="dk1"/>
              </a:buClr>
              <a:buFont typeface="Arial"/>
              <a:buNone/>
            </a:pPr>
            <a:endParaRPr sz="1200" dirty="0">
              <a:solidFill>
                <a:schemeClr val="lt1"/>
              </a:solidFill>
            </a:endParaRPr>
          </a:p>
        </p:txBody>
      </p:sp>
      <p:sp>
        <p:nvSpPr>
          <p:cNvPr id="323" name="Shape 323"/>
          <p:cNvSpPr txBox="1"/>
          <p:nvPr/>
        </p:nvSpPr>
        <p:spPr>
          <a:xfrm>
            <a:off x="973400" y="3592575"/>
            <a:ext cx="1872000" cy="1020299"/>
          </a:xfrm>
          <a:prstGeom prst="rect">
            <a:avLst/>
          </a:prstGeom>
          <a:noFill/>
          <a:ln>
            <a:noFill/>
          </a:ln>
        </p:spPr>
        <p:txBody>
          <a:bodyPr lIns="91425" tIns="91425" rIns="91425" bIns="91425" anchor="t" anchorCtr="0">
            <a:noAutofit/>
          </a:bodyPr>
          <a:lstStyle/>
          <a:p>
            <a:pPr lvl="0" rtl="0">
              <a:spcBef>
                <a:spcPts val="600"/>
              </a:spcBef>
              <a:buClr>
                <a:schemeClr val="dk1"/>
              </a:buClr>
              <a:buFont typeface="Arial"/>
              <a:buNone/>
            </a:pPr>
            <a:r>
              <a:rPr lang="en">
                <a:solidFill>
                  <a:schemeClr val="lt1"/>
                </a:solidFill>
              </a:rPr>
              <a:t>Free</a:t>
            </a:r>
          </a:p>
          <a:p>
            <a:pPr lvl="0" rtl="0">
              <a:spcBef>
                <a:spcPts val="600"/>
              </a:spcBef>
              <a:buNone/>
            </a:pPr>
            <a:r>
              <a:rPr lang="en">
                <a:solidFill>
                  <a:schemeClr val="lt1"/>
                </a:solidFill>
              </a:rPr>
              <a:t>Real World Articles</a:t>
            </a:r>
          </a:p>
          <a:p>
            <a:pPr lvl="0" rtl="0">
              <a:spcBef>
                <a:spcPts val="600"/>
              </a:spcBef>
              <a:buClr>
                <a:schemeClr val="dk1"/>
              </a:buClr>
              <a:buFont typeface="Arial"/>
              <a:buNone/>
            </a:pPr>
            <a:r>
              <a:rPr lang="en">
                <a:solidFill>
                  <a:schemeClr val="lt1"/>
                </a:solidFill>
              </a:rPr>
              <a:t>Leveled Text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a:spcBef>
                <a:spcPts val="0"/>
              </a:spcBef>
              <a:buNone/>
            </a:pPr>
            <a:r>
              <a:rPr lang="en">
                <a:solidFill>
                  <a:srgbClr val="FFFF00"/>
                </a:solidFill>
              </a:rPr>
              <a:t>Specially-Designed Instruction</a:t>
            </a:r>
          </a:p>
        </p:txBody>
      </p:sp>
      <p:sp>
        <p:nvSpPr>
          <p:cNvPr id="329" name="Shape 329"/>
          <p:cNvSpPr txBox="1">
            <a:spLocks noGrp="1"/>
          </p:cNvSpPr>
          <p:nvPr>
            <p:ph type="body" idx="1"/>
          </p:nvPr>
        </p:nvSpPr>
        <p:spPr>
          <a:xfrm>
            <a:off x="378825" y="1869200"/>
            <a:ext cx="8229600" cy="2075100"/>
          </a:xfrm>
          <a:prstGeom prst="rect">
            <a:avLst/>
          </a:prstGeom>
        </p:spPr>
        <p:txBody>
          <a:bodyPr lIns="91425" tIns="91425" rIns="91425" bIns="91425" anchor="t" anchorCtr="0">
            <a:noAutofit/>
          </a:bodyPr>
          <a:lstStyle/>
          <a:p>
            <a:pPr lvl="0">
              <a:spcBef>
                <a:spcPts val="0"/>
              </a:spcBef>
              <a:buNone/>
            </a:pPr>
            <a:r>
              <a:rPr lang="en"/>
              <a:t>Students with disabilities should have a research based intervention that is explicit and systematic in a small group</a:t>
            </a:r>
          </a:p>
          <a:p>
            <a:pPr lvl="0">
              <a:spcBef>
                <a:spcPts val="0"/>
              </a:spcBef>
              <a:buNone/>
            </a:pPr>
            <a:endParaRPr/>
          </a:p>
          <a:p>
            <a:pPr lvl="0">
              <a:spcBef>
                <a:spcPts val="0"/>
              </a:spcBef>
              <a:buNone/>
            </a:pPr>
            <a:endParaRPr/>
          </a:p>
          <a:p>
            <a:pPr lvl="0">
              <a:spcBef>
                <a:spcPts val="0"/>
              </a:spcBef>
              <a:buNone/>
            </a:pPr>
            <a:endParaRPr/>
          </a:p>
          <a:p>
            <a:pPr lvl="0">
              <a:spcBef>
                <a:spcPts val="0"/>
              </a:spcBef>
              <a:buNone/>
            </a:pPr>
            <a:r>
              <a:rPr lang="en"/>
              <a:t> </a:t>
            </a:r>
          </a:p>
          <a:p>
            <a:pPr lvl="0">
              <a:spcBef>
                <a:spcPts val="0"/>
              </a:spcBef>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457200" y="134275"/>
            <a:ext cx="8229600" cy="4791600"/>
          </a:xfrm>
          <a:prstGeom prst="rect">
            <a:avLst/>
          </a:prstGeom>
        </p:spPr>
        <p:txBody>
          <a:bodyPr lIns="91425" tIns="91425" rIns="91425" bIns="91425" anchor="t" anchorCtr="0">
            <a:noAutofit/>
          </a:bodyPr>
          <a:lstStyle/>
          <a:p>
            <a:pPr lvl="0" algn="ctr" rtl="0">
              <a:spcBef>
                <a:spcPts val="0"/>
              </a:spcBef>
              <a:buClr>
                <a:schemeClr val="dk1"/>
              </a:buClr>
              <a:buSzPct val="30555"/>
              <a:buFont typeface="Arial"/>
              <a:buNone/>
            </a:pPr>
            <a:r>
              <a:rPr lang="en" sz="3600" b="1">
                <a:solidFill>
                  <a:srgbClr val="FFFF00"/>
                </a:solidFill>
              </a:rPr>
              <a:t>Phonics </a:t>
            </a:r>
          </a:p>
          <a:p>
            <a:pPr lvl="0" algn="ctr" rtl="0">
              <a:spcBef>
                <a:spcPts val="0"/>
              </a:spcBef>
              <a:buClr>
                <a:schemeClr val="dk1"/>
              </a:buClr>
              <a:buSzPct val="61111"/>
              <a:buFont typeface="Arial"/>
              <a:buNone/>
            </a:pPr>
            <a:r>
              <a:rPr lang="en" sz="1800" b="1">
                <a:solidFill>
                  <a:srgbClr val="FFFF00"/>
                </a:solidFill>
              </a:rPr>
              <a:t>(available for checkout through the T/TAC @ VT lending library)</a:t>
            </a:r>
          </a:p>
          <a:p>
            <a:pPr lvl="0" algn="ctr" rtl="0">
              <a:spcBef>
                <a:spcPts val="0"/>
              </a:spcBef>
              <a:buClr>
                <a:schemeClr val="dk1"/>
              </a:buClr>
              <a:buSzPct val="78571"/>
              <a:buFont typeface="Arial"/>
              <a:buNone/>
            </a:pPr>
            <a:endParaRPr sz="1400" b="1">
              <a:solidFill>
                <a:srgbClr val="FFFF00"/>
              </a:solidFill>
            </a:endParaRPr>
          </a:p>
          <a:p>
            <a:pPr lvl="0" algn="ctr" rtl="0">
              <a:lnSpc>
                <a:spcPct val="115000"/>
              </a:lnSpc>
              <a:spcBef>
                <a:spcPts val="0"/>
              </a:spcBef>
              <a:buNone/>
            </a:pPr>
            <a:endParaRPr sz="1800" b="1">
              <a:solidFill>
                <a:srgbClr val="FFFF00"/>
              </a:solidFill>
            </a:endParaRPr>
          </a:p>
          <a:p>
            <a:pPr lvl="0" rtl="0">
              <a:lnSpc>
                <a:spcPct val="115000"/>
              </a:lnSpc>
              <a:spcBef>
                <a:spcPts val="0"/>
              </a:spcBef>
              <a:buNone/>
            </a:pPr>
            <a:endParaRPr sz="1800"/>
          </a:p>
          <a:p>
            <a:pPr marL="457200" lvl="0" indent="-381000" rtl="0">
              <a:lnSpc>
                <a:spcPct val="115000"/>
              </a:lnSpc>
              <a:spcBef>
                <a:spcPts val="0"/>
              </a:spcBef>
              <a:buSzPct val="100000"/>
            </a:pPr>
            <a:r>
              <a:rPr lang="en" sz="2400" b="1"/>
              <a:t>Wilson Reading System</a:t>
            </a:r>
          </a:p>
          <a:p>
            <a:pPr lvl="0" rtl="0">
              <a:lnSpc>
                <a:spcPct val="115000"/>
              </a:lnSpc>
              <a:spcBef>
                <a:spcPts val="0"/>
              </a:spcBef>
              <a:buNone/>
            </a:pPr>
            <a:r>
              <a:rPr lang="en" sz="1800"/>
              <a:t>        Grades 2nd and above</a:t>
            </a:r>
          </a:p>
          <a:p>
            <a:pPr lvl="0" rtl="0">
              <a:lnSpc>
                <a:spcPct val="115000"/>
              </a:lnSpc>
              <a:spcBef>
                <a:spcPts val="0"/>
              </a:spcBef>
              <a:buNone/>
            </a:pPr>
            <a:endParaRPr sz="1800"/>
          </a:p>
          <a:p>
            <a:pPr lvl="0" rtl="0">
              <a:lnSpc>
                <a:spcPct val="115000"/>
              </a:lnSpc>
              <a:spcBef>
                <a:spcPts val="0"/>
              </a:spcBef>
              <a:buNone/>
            </a:pPr>
            <a:endParaRPr sz="1800"/>
          </a:p>
          <a:p>
            <a:pPr marL="457200" lvl="0" indent="-381000" rtl="0">
              <a:lnSpc>
                <a:spcPct val="115000"/>
              </a:lnSpc>
              <a:spcBef>
                <a:spcPts val="0"/>
              </a:spcBef>
              <a:buSzPct val="100000"/>
            </a:pPr>
            <a:r>
              <a:rPr lang="en" sz="2400" b="1"/>
              <a:t>Orton Gillingham Approach </a:t>
            </a:r>
          </a:p>
          <a:p>
            <a:pPr lvl="0" rtl="0">
              <a:lnSpc>
                <a:spcPct val="115000"/>
              </a:lnSpc>
              <a:spcBef>
                <a:spcPts val="0"/>
              </a:spcBef>
              <a:buNone/>
            </a:pPr>
            <a:r>
              <a:rPr lang="en" sz="1800"/>
              <a:t>       Grades K and above</a:t>
            </a:r>
          </a:p>
          <a:p>
            <a:pPr lvl="0" rtl="0">
              <a:lnSpc>
                <a:spcPct val="115000"/>
              </a:lnSpc>
              <a:spcBef>
                <a:spcPts val="0"/>
              </a:spcBef>
              <a:buNone/>
            </a:pPr>
            <a:endParaRPr sz="1800"/>
          </a:p>
          <a:p>
            <a:pPr lvl="0" algn="ctr" rtl="0">
              <a:lnSpc>
                <a:spcPct val="115000"/>
              </a:lnSpc>
              <a:spcBef>
                <a:spcPts val="0"/>
              </a:spcBef>
              <a:buClr>
                <a:schemeClr val="dk1"/>
              </a:buClr>
              <a:buSzPct val="61111"/>
              <a:buFont typeface="Arial"/>
              <a:buNone/>
            </a:pPr>
            <a:r>
              <a:rPr lang="en" sz="1800" u="sng">
                <a:solidFill>
                  <a:schemeClr val="hlink"/>
                </a:solidFill>
                <a:hlinkClick r:id="rId3"/>
              </a:rPr>
              <a:t>VIDEO</a:t>
            </a:r>
          </a:p>
          <a:p>
            <a:pPr lvl="0" algn="ctr" rtl="0">
              <a:lnSpc>
                <a:spcPct val="115000"/>
              </a:lnSpc>
              <a:spcBef>
                <a:spcPts val="0"/>
              </a:spcBef>
              <a:buClr>
                <a:schemeClr val="dk1"/>
              </a:buClr>
              <a:buSzPct val="61111"/>
              <a:buFont typeface="Arial"/>
              <a:buNone/>
            </a:pPr>
            <a:endParaRPr sz="1800"/>
          </a:p>
          <a:p>
            <a:pPr lvl="0" algn="ctr" rtl="0">
              <a:lnSpc>
                <a:spcPct val="115000"/>
              </a:lnSpc>
              <a:spcBef>
                <a:spcPts val="0"/>
              </a:spcBef>
              <a:buClr>
                <a:schemeClr val="dk1"/>
              </a:buClr>
              <a:buSzPct val="61111"/>
              <a:buFont typeface="Arial"/>
              <a:buNone/>
            </a:pPr>
            <a:endParaRPr sz="1800"/>
          </a:p>
          <a:p>
            <a:pPr lvl="0" algn="ctr" rtl="0">
              <a:lnSpc>
                <a:spcPct val="115000"/>
              </a:lnSpc>
              <a:spcBef>
                <a:spcPts val="0"/>
              </a:spcBef>
              <a:buNone/>
            </a:pPr>
            <a:endParaRPr sz="2400"/>
          </a:p>
          <a:p>
            <a:pPr lvl="0" rtl="0">
              <a:spcBef>
                <a:spcPts val="0"/>
              </a:spcBef>
              <a:buNone/>
            </a:pPr>
            <a:endParaRPr/>
          </a:p>
        </p:txBody>
      </p:sp>
      <p:pic>
        <p:nvPicPr>
          <p:cNvPr id="335" name="Shape 335"/>
          <p:cNvPicPr preferRelativeResize="0"/>
          <p:nvPr/>
        </p:nvPicPr>
        <p:blipFill>
          <a:blip r:embed="rId4">
            <a:alphaModFix/>
          </a:blip>
          <a:stretch>
            <a:fillRect/>
          </a:stretch>
        </p:blipFill>
        <p:spPr>
          <a:xfrm>
            <a:off x="5799800" y="1794625"/>
            <a:ext cx="1700700" cy="1015225"/>
          </a:xfrm>
          <a:prstGeom prst="rect">
            <a:avLst/>
          </a:prstGeom>
          <a:noFill/>
          <a:ln>
            <a:noFill/>
          </a:ln>
        </p:spPr>
      </p:pic>
      <p:pic>
        <p:nvPicPr>
          <p:cNvPr id="336" name="Shape 336"/>
          <p:cNvPicPr preferRelativeResize="0"/>
          <p:nvPr/>
        </p:nvPicPr>
        <p:blipFill>
          <a:blip r:embed="rId5">
            <a:alphaModFix/>
          </a:blip>
          <a:stretch>
            <a:fillRect/>
          </a:stretch>
        </p:blipFill>
        <p:spPr>
          <a:xfrm>
            <a:off x="5998164" y="3242201"/>
            <a:ext cx="1303968" cy="10630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57200" y="155228"/>
            <a:ext cx="8229600" cy="857400"/>
          </a:xfrm>
          <a:prstGeom prst="rect">
            <a:avLst/>
          </a:prstGeom>
        </p:spPr>
        <p:txBody>
          <a:bodyPr lIns="91425" tIns="91425" rIns="91425" bIns="91425" anchor="b" anchorCtr="0">
            <a:noAutofit/>
          </a:bodyPr>
          <a:lstStyle/>
          <a:p>
            <a:pPr lvl="0" algn="ctr" rtl="0">
              <a:spcBef>
                <a:spcPts val="0"/>
              </a:spcBef>
              <a:buNone/>
            </a:pPr>
            <a:r>
              <a:rPr lang="en">
                <a:solidFill>
                  <a:srgbClr val="FFFF00"/>
                </a:solidFill>
              </a:rPr>
              <a:t> Phonemic Awareness Programs</a:t>
            </a:r>
          </a:p>
          <a:p>
            <a:pPr lvl="0" algn="ctr" rtl="0">
              <a:spcBef>
                <a:spcPts val="0"/>
              </a:spcBef>
              <a:buNone/>
            </a:pPr>
            <a:r>
              <a:rPr lang="en" sz="1800">
                <a:solidFill>
                  <a:srgbClr val="FFFF00"/>
                </a:solidFill>
              </a:rPr>
              <a:t>(available for checkout through the T/TAC @ VT lending library)</a:t>
            </a:r>
          </a:p>
        </p:txBody>
      </p:sp>
      <p:sp>
        <p:nvSpPr>
          <p:cNvPr id="342" name="Shape 342"/>
          <p:cNvSpPr txBox="1"/>
          <p:nvPr/>
        </p:nvSpPr>
        <p:spPr>
          <a:xfrm>
            <a:off x="1016075" y="1710400"/>
            <a:ext cx="8006400" cy="2738700"/>
          </a:xfrm>
          <a:prstGeom prst="rect">
            <a:avLst/>
          </a:prstGeom>
          <a:noFill/>
          <a:ln>
            <a:noFill/>
          </a:ln>
        </p:spPr>
        <p:txBody>
          <a:bodyPr lIns="91425" tIns="91425" rIns="91425" bIns="91425" anchor="t" anchorCtr="0">
            <a:noAutofit/>
          </a:bodyPr>
          <a:lstStyle/>
          <a:p>
            <a:pPr marL="457200" lvl="0" indent="-381000" rtl="0">
              <a:lnSpc>
                <a:spcPct val="115000"/>
              </a:lnSpc>
              <a:spcBef>
                <a:spcPts val="0"/>
              </a:spcBef>
              <a:buClr>
                <a:schemeClr val="lt1"/>
              </a:buClr>
              <a:buSzPct val="100000"/>
            </a:pPr>
            <a:r>
              <a:rPr lang="en" sz="2400" b="1">
                <a:solidFill>
                  <a:schemeClr val="lt1"/>
                </a:solidFill>
              </a:rPr>
              <a:t>FUNdations®            </a:t>
            </a:r>
          </a:p>
          <a:p>
            <a:pPr lvl="0" rtl="0">
              <a:lnSpc>
                <a:spcPct val="115000"/>
              </a:lnSpc>
              <a:spcBef>
                <a:spcPts val="0"/>
              </a:spcBef>
              <a:buClr>
                <a:schemeClr val="dk1"/>
              </a:buClr>
              <a:buSzPct val="61111"/>
              <a:buFont typeface="Arial"/>
              <a:buNone/>
            </a:pPr>
            <a:r>
              <a:rPr lang="en" sz="1800" b="1" u="sng">
                <a:solidFill>
                  <a:srgbClr val="00FFFF"/>
                </a:solidFill>
                <a:hlinkClick r:id="rId3"/>
              </a:rPr>
              <a:t>www.fundations.com</a:t>
            </a:r>
            <a:r>
              <a:rPr lang="en" sz="1800" b="1">
                <a:solidFill>
                  <a:srgbClr val="00FFFF"/>
                </a:solidFill>
              </a:rPr>
              <a:t> </a:t>
            </a:r>
          </a:p>
          <a:p>
            <a:pPr lvl="0" rtl="0">
              <a:lnSpc>
                <a:spcPct val="115000"/>
              </a:lnSpc>
              <a:spcBef>
                <a:spcPts val="0"/>
              </a:spcBef>
              <a:buClr>
                <a:schemeClr val="dk1"/>
              </a:buClr>
              <a:buSzPct val="61111"/>
              <a:buFont typeface="Arial"/>
              <a:buNone/>
            </a:pPr>
            <a:r>
              <a:rPr lang="en" sz="1800">
                <a:solidFill>
                  <a:schemeClr val="lt1"/>
                </a:solidFill>
              </a:rPr>
              <a:t>Grades K-3</a:t>
            </a:r>
          </a:p>
          <a:p>
            <a:pPr lvl="0" rtl="0">
              <a:lnSpc>
                <a:spcPct val="115000"/>
              </a:lnSpc>
              <a:spcBef>
                <a:spcPts val="0"/>
              </a:spcBef>
              <a:buNone/>
            </a:pPr>
            <a:endParaRPr sz="1800">
              <a:solidFill>
                <a:schemeClr val="lt1"/>
              </a:solidFill>
            </a:endParaRPr>
          </a:p>
          <a:p>
            <a:pPr lvl="0" rtl="0">
              <a:lnSpc>
                <a:spcPct val="115000"/>
              </a:lnSpc>
              <a:spcBef>
                <a:spcPts val="0"/>
              </a:spcBef>
              <a:buClr>
                <a:schemeClr val="dk1"/>
              </a:buClr>
              <a:buFont typeface="Arial"/>
              <a:buNone/>
            </a:pPr>
            <a:endParaRPr sz="1800">
              <a:solidFill>
                <a:schemeClr val="lt1"/>
              </a:solidFill>
            </a:endParaRPr>
          </a:p>
          <a:p>
            <a:pPr marL="457200" lvl="0" indent="-381000" rtl="0">
              <a:lnSpc>
                <a:spcPct val="115000"/>
              </a:lnSpc>
              <a:spcBef>
                <a:spcPts val="0"/>
              </a:spcBef>
              <a:buClr>
                <a:schemeClr val="lt1"/>
              </a:buClr>
              <a:buSzPct val="100000"/>
            </a:pPr>
            <a:r>
              <a:rPr lang="en" sz="2400" b="1" i="1">
                <a:solidFill>
                  <a:schemeClr val="lt1"/>
                </a:solidFill>
              </a:rPr>
              <a:t>Explode the Code  </a:t>
            </a:r>
          </a:p>
          <a:p>
            <a:pPr lvl="0" rtl="0">
              <a:lnSpc>
                <a:spcPct val="115000"/>
              </a:lnSpc>
              <a:spcBef>
                <a:spcPts val="0"/>
              </a:spcBef>
              <a:buNone/>
            </a:pPr>
            <a:r>
              <a:rPr lang="en" sz="1800">
                <a:solidFill>
                  <a:schemeClr val="lt1"/>
                </a:solidFill>
              </a:rPr>
              <a:t>Pre-K-1</a:t>
            </a:r>
          </a:p>
          <a:p>
            <a:pPr lvl="0" rtl="0">
              <a:lnSpc>
                <a:spcPct val="115000"/>
              </a:lnSpc>
              <a:spcBef>
                <a:spcPts val="0"/>
              </a:spcBef>
              <a:buClr>
                <a:schemeClr val="dk1"/>
              </a:buClr>
              <a:buSzPct val="61111"/>
              <a:buFont typeface="Arial"/>
              <a:buNone/>
            </a:pPr>
            <a:r>
              <a:rPr lang="en" sz="1800" u="sng">
                <a:solidFill>
                  <a:srgbClr val="00FFFF"/>
                </a:solidFill>
                <a:hlinkClick r:id="rId4"/>
              </a:rPr>
              <a:t>www.explodethecode.com</a:t>
            </a:r>
          </a:p>
        </p:txBody>
      </p:sp>
      <p:pic>
        <p:nvPicPr>
          <p:cNvPr id="343" name="Shape 343"/>
          <p:cNvPicPr preferRelativeResize="0"/>
          <p:nvPr/>
        </p:nvPicPr>
        <p:blipFill>
          <a:blip r:embed="rId5">
            <a:alphaModFix/>
          </a:blip>
          <a:stretch>
            <a:fillRect/>
          </a:stretch>
        </p:blipFill>
        <p:spPr>
          <a:xfrm>
            <a:off x="4932300" y="1378724"/>
            <a:ext cx="2063925" cy="1547925"/>
          </a:xfrm>
          <a:prstGeom prst="rect">
            <a:avLst/>
          </a:prstGeom>
          <a:noFill/>
          <a:ln>
            <a:noFill/>
          </a:ln>
        </p:spPr>
      </p:pic>
      <p:pic>
        <p:nvPicPr>
          <p:cNvPr id="344" name="Shape 344"/>
          <p:cNvPicPr preferRelativeResize="0"/>
          <p:nvPr/>
        </p:nvPicPr>
        <p:blipFill>
          <a:blip r:embed="rId6">
            <a:alphaModFix/>
          </a:blip>
          <a:stretch>
            <a:fillRect/>
          </a:stretch>
        </p:blipFill>
        <p:spPr>
          <a:xfrm>
            <a:off x="5179312" y="3147497"/>
            <a:ext cx="1437374" cy="18847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457200" y="92466"/>
            <a:ext cx="8229600" cy="4833233"/>
          </a:xfrm>
          <a:prstGeom prst="rect">
            <a:avLst/>
          </a:prstGeom>
        </p:spPr>
        <p:txBody>
          <a:bodyPr lIns="91425" tIns="91425" rIns="91425" bIns="91425" anchor="t" anchorCtr="0">
            <a:noAutofit/>
          </a:bodyPr>
          <a:lstStyle/>
          <a:p>
            <a:pPr lvl="0" algn="ctr" rtl="0">
              <a:spcBef>
                <a:spcPts val="0"/>
              </a:spcBef>
              <a:buClr>
                <a:schemeClr val="dk1"/>
              </a:buClr>
              <a:buSzPct val="110000"/>
              <a:buFont typeface="Arial"/>
              <a:buNone/>
            </a:pPr>
            <a:endParaRPr sz="1000" b="1" dirty="0">
              <a:solidFill>
                <a:srgbClr val="FFFF00"/>
              </a:solidFill>
            </a:endParaRPr>
          </a:p>
          <a:p>
            <a:pPr lvl="0" algn="ctr" rtl="0">
              <a:spcBef>
                <a:spcPts val="0"/>
              </a:spcBef>
              <a:buClr>
                <a:schemeClr val="dk1"/>
              </a:buClr>
              <a:buSzPct val="30555"/>
              <a:buFont typeface="Arial"/>
              <a:buNone/>
            </a:pPr>
            <a:r>
              <a:rPr lang="en" sz="3600" b="1" dirty="0">
                <a:solidFill>
                  <a:srgbClr val="FFFF00"/>
                </a:solidFill>
              </a:rPr>
              <a:t>Fluency </a:t>
            </a:r>
            <a:r>
              <a:rPr lang="en" sz="3600" b="1" dirty="0" smtClean="0">
                <a:solidFill>
                  <a:srgbClr val="FFFF00"/>
                </a:solidFill>
              </a:rPr>
              <a:t>Program</a:t>
            </a:r>
            <a:endParaRPr lang="en" sz="3600" b="1" dirty="0">
              <a:solidFill>
                <a:srgbClr val="FFFF00"/>
              </a:solidFill>
            </a:endParaRPr>
          </a:p>
          <a:p>
            <a:pPr lvl="0" algn="ctr" rtl="0">
              <a:spcBef>
                <a:spcPts val="0"/>
              </a:spcBef>
              <a:buClr>
                <a:schemeClr val="dk1"/>
              </a:buClr>
              <a:buSzPct val="61111"/>
              <a:buFont typeface="Arial"/>
              <a:buNone/>
            </a:pPr>
            <a:r>
              <a:rPr lang="en" sz="1800" b="1" dirty="0">
                <a:solidFill>
                  <a:srgbClr val="FFFF00"/>
                </a:solidFill>
              </a:rPr>
              <a:t>(available for checkout through the T/TAC @ VT lending library)</a:t>
            </a:r>
          </a:p>
          <a:p>
            <a:pPr marL="0" lvl="0" indent="0" algn="ctr" rtl="0">
              <a:lnSpc>
                <a:spcPct val="115000"/>
              </a:lnSpc>
              <a:spcBef>
                <a:spcPts val="0"/>
              </a:spcBef>
              <a:buNone/>
            </a:pPr>
            <a:endParaRPr sz="2400" b="1" dirty="0"/>
          </a:p>
          <a:p>
            <a:pPr marL="0" lvl="0" indent="0" algn="l" rtl="0">
              <a:lnSpc>
                <a:spcPct val="115000"/>
              </a:lnSpc>
              <a:spcBef>
                <a:spcPts val="0"/>
              </a:spcBef>
              <a:buNone/>
            </a:pPr>
            <a:endParaRPr sz="2400" b="1" dirty="0"/>
          </a:p>
          <a:p>
            <a:pPr marL="457200" lvl="0" indent="-228600" rtl="0">
              <a:lnSpc>
                <a:spcPct val="115000"/>
              </a:lnSpc>
              <a:spcBef>
                <a:spcPts val="0"/>
              </a:spcBef>
            </a:pPr>
            <a:endParaRPr lang="en-US" b="1" dirty="0" smtClean="0"/>
          </a:p>
          <a:p>
            <a:pPr marL="457200" lvl="0" indent="-228600" rtl="0">
              <a:lnSpc>
                <a:spcPct val="115000"/>
              </a:lnSpc>
              <a:spcBef>
                <a:spcPts val="0"/>
              </a:spcBef>
            </a:pPr>
            <a:r>
              <a:rPr lang="en" b="1" dirty="0" smtClean="0"/>
              <a:t>Six </a:t>
            </a:r>
            <a:r>
              <a:rPr lang="en" b="1" dirty="0"/>
              <a:t>Minute Solution</a:t>
            </a:r>
          </a:p>
          <a:p>
            <a:pPr lvl="0" rtl="0">
              <a:lnSpc>
                <a:spcPct val="115000"/>
              </a:lnSpc>
              <a:spcBef>
                <a:spcPts val="0"/>
              </a:spcBef>
              <a:buNone/>
            </a:pPr>
            <a:r>
              <a:rPr lang="en" sz="1800" dirty="0"/>
              <a:t>        Kindergarten through 9th grade</a:t>
            </a:r>
          </a:p>
          <a:p>
            <a:pPr lvl="0" rtl="0">
              <a:lnSpc>
                <a:spcPct val="115000"/>
              </a:lnSpc>
              <a:spcBef>
                <a:spcPts val="0"/>
              </a:spcBef>
              <a:buNone/>
            </a:pPr>
            <a:endParaRPr sz="1800" dirty="0"/>
          </a:p>
          <a:p>
            <a:pPr lvl="0" rtl="0">
              <a:lnSpc>
                <a:spcPct val="115000"/>
              </a:lnSpc>
              <a:spcBef>
                <a:spcPts val="0"/>
              </a:spcBef>
              <a:buNone/>
            </a:pPr>
            <a:r>
              <a:rPr lang="en" sz="2400" b="1" i="1" dirty="0"/>
              <a:t> </a:t>
            </a:r>
          </a:p>
          <a:p>
            <a:pPr lvl="0" rtl="0">
              <a:spcBef>
                <a:spcPts val="0"/>
              </a:spcBef>
              <a:buNone/>
            </a:pPr>
            <a:r>
              <a:rPr lang="en" sz="1800" dirty="0" smtClean="0"/>
              <a:t> </a:t>
            </a:r>
            <a:endParaRPr lang="en" sz="1800" dirty="0"/>
          </a:p>
          <a:p>
            <a:pPr lvl="0" rtl="0">
              <a:spcBef>
                <a:spcPts val="0"/>
              </a:spcBef>
              <a:buNone/>
            </a:pPr>
            <a:endParaRPr sz="1800" dirty="0"/>
          </a:p>
        </p:txBody>
      </p:sp>
      <p:pic>
        <p:nvPicPr>
          <p:cNvPr id="350" name="Shape 350"/>
          <p:cNvPicPr preferRelativeResize="0"/>
          <p:nvPr/>
        </p:nvPicPr>
        <p:blipFill>
          <a:blip r:embed="rId3">
            <a:alphaModFix/>
          </a:blip>
          <a:stretch>
            <a:fillRect/>
          </a:stretch>
        </p:blipFill>
        <p:spPr>
          <a:xfrm>
            <a:off x="5560074" y="2031438"/>
            <a:ext cx="1335506" cy="176694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457200" y="122150"/>
            <a:ext cx="8229600" cy="4971000"/>
          </a:xfrm>
          <a:prstGeom prst="rect">
            <a:avLst/>
          </a:prstGeom>
        </p:spPr>
        <p:txBody>
          <a:bodyPr lIns="91425" tIns="91425" rIns="91425" bIns="91425" anchor="t" anchorCtr="0">
            <a:noAutofit/>
          </a:bodyPr>
          <a:lstStyle/>
          <a:p>
            <a:pPr lvl="0" algn="ctr" rtl="0">
              <a:spcBef>
                <a:spcPts val="0"/>
              </a:spcBef>
              <a:buClr>
                <a:schemeClr val="dk1"/>
              </a:buClr>
              <a:buSzPct val="30555"/>
              <a:buFont typeface="Arial"/>
              <a:buNone/>
            </a:pPr>
            <a:r>
              <a:rPr lang="en" sz="3600" b="1">
                <a:solidFill>
                  <a:srgbClr val="FFFF00"/>
                </a:solidFill>
              </a:rPr>
              <a:t>Vocabulary Programs</a:t>
            </a:r>
          </a:p>
          <a:p>
            <a:pPr lvl="0" algn="ctr" rtl="0">
              <a:spcBef>
                <a:spcPts val="0"/>
              </a:spcBef>
              <a:buClr>
                <a:schemeClr val="dk1"/>
              </a:buClr>
              <a:buSzPct val="78571"/>
              <a:buFont typeface="Arial"/>
              <a:buNone/>
            </a:pPr>
            <a:r>
              <a:rPr lang="en" sz="1400" b="1">
                <a:solidFill>
                  <a:srgbClr val="FFFF00"/>
                </a:solidFill>
              </a:rPr>
              <a:t>(available for checkout through the T/TAC @ VT lending library)</a:t>
            </a:r>
          </a:p>
          <a:p>
            <a:pPr lvl="0" algn="ctr" rtl="0">
              <a:spcBef>
                <a:spcPts val="0"/>
              </a:spcBef>
              <a:buClr>
                <a:schemeClr val="dk1"/>
              </a:buClr>
              <a:buSzPct val="78571"/>
              <a:buFont typeface="Arial"/>
              <a:buNone/>
            </a:pPr>
            <a:endParaRPr sz="1400" b="1">
              <a:solidFill>
                <a:srgbClr val="FFFF00"/>
              </a:solidFill>
            </a:endParaRPr>
          </a:p>
          <a:p>
            <a:pPr lvl="0" algn="ctr" rtl="0">
              <a:lnSpc>
                <a:spcPct val="115000"/>
              </a:lnSpc>
              <a:spcBef>
                <a:spcPts val="0"/>
              </a:spcBef>
              <a:buNone/>
            </a:pPr>
            <a:r>
              <a:rPr lang="en" sz="1800" b="1"/>
              <a:t> </a:t>
            </a:r>
          </a:p>
          <a:p>
            <a:pPr marL="457200" lvl="0" indent="-342900" rtl="0">
              <a:lnSpc>
                <a:spcPct val="115000"/>
              </a:lnSpc>
              <a:spcBef>
                <a:spcPts val="0"/>
              </a:spcBef>
              <a:buSzPct val="100000"/>
            </a:pPr>
            <a:r>
              <a:rPr lang="en" sz="1800" b="1"/>
              <a:t>Words Their Way: </a:t>
            </a:r>
          </a:p>
          <a:p>
            <a:pPr lvl="0" rtl="0">
              <a:lnSpc>
                <a:spcPct val="115000"/>
              </a:lnSpc>
              <a:spcBef>
                <a:spcPts val="0"/>
              </a:spcBef>
              <a:buNone/>
            </a:pPr>
            <a:r>
              <a:rPr lang="en" sz="1800" b="1"/>
              <a:t>       Word Study in Action Developmental Model</a:t>
            </a:r>
          </a:p>
          <a:p>
            <a:pPr lvl="0" rtl="0">
              <a:lnSpc>
                <a:spcPct val="115000"/>
              </a:lnSpc>
              <a:spcBef>
                <a:spcPts val="0"/>
              </a:spcBef>
              <a:buNone/>
            </a:pPr>
            <a:r>
              <a:rPr lang="en" sz="1100" b="1"/>
              <a:t>     </a:t>
            </a:r>
            <a:r>
              <a:rPr lang="en" sz="1100" b="1">
                <a:solidFill>
                  <a:srgbClr val="00FFFF"/>
                </a:solidFill>
              </a:rPr>
              <a:t>      </a:t>
            </a:r>
            <a:r>
              <a:rPr lang="en" sz="1800" u="sng">
                <a:solidFill>
                  <a:srgbClr val="00FFFF"/>
                </a:solidFill>
                <a:hlinkClick r:id="rId3"/>
              </a:rPr>
              <a:t>http://www.pearsonschool.com/</a:t>
            </a:r>
          </a:p>
          <a:p>
            <a:pPr lvl="0" rtl="0">
              <a:lnSpc>
                <a:spcPct val="115000"/>
              </a:lnSpc>
              <a:spcBef>
                <a:spcPts val="0"/>
              </a:spcBef>
              <a:buNone/>
            </a:pPr>
            <a:r>
              <a:rPr lang="en" sz="1100" b="1">
                <a:solidFill>
                  <a:srgbClr val="00FFFF"/>
                </a:solidFill>
              </a:rPr>
              <a:t>           </a:t>
            </a:r>
            <a:r>
              <a:rPr lang="en" sz="1800" u="sng">
                <a:solidFill>
                  <a:srgbClr val="00FFFF"/>
                </a:solidFill>
                <a:hlinkClick r:id="rId4"/>
              </a:rPr>
              <a:t>Research</a:t>
            </a:r>
          </a:p>
          <a:p>
            <a:pPr lvl="0" rtl="0">
              <a:lnSpc>
                <a:spcPct val="115000"/>
              </a:lnSpc>
              <a:spcBef>
                <a:spcPts val="0"/>
              </a:spcBef>
              <a:buNone/>
            </a:pPr>
            <a:r>
              <a:rPr lang="en" sz="1800"/>
              <a:t>       Grades K-5</a:t>
            </a:r>
          </a:p>
          <a:p>
            <a:pPr lvl="0" rtl="0">
              <a:lnSpc>
                <a:spcPct val="115000"/>
              </a:lnSpc>
              <a:spcBef>
                <a:spcPts val="0"/>
              </a:spcBef>
              <a:buNone/>
            </a:pPr>
            <a:endParaRPr sz="1800"/>
          </a:p>
          <a:p>
            <a:pPr lvl="0" rtl="0">
              <a:lnSpc>
                <a:spcPct val="115000"/>
              </a:lnSpc>
              <a:spcBef>
                <a:spcPts val="0"/>
              </a:spcBef>
              <a:buNone/>
            </a:pPr>
            <a:endParaRPr sz="1800"/>
          </a:p>
          <a:p>
            <a:pPr marL="457200" lvl="0" indent="-381000" rtl="0">
              <a:lnSpc>
                <a:spcPct val="115000"/>
              </a:lnSpc>
              <a:spcBef>
                <a:spcPts val="0"/>
              </a:spcBef>
              <a:buSzPct val="100000"/>
            </a:pPr>
            <a:r>
              <a:rPr lang="en" sz="2400" b="1"/>
              <a:t> Just Words®</a:t>
            </a:r>
          </a:p>
          <a:p>
            <a:pPr lvl="0" rtl="0">
              <a:lnSpc>
                <a:spcPct val="115000"/>
              </a:lnSpc>
              <a:spcBef>
                <a:spcPts val="0"/>
              </a:spcBef>
              <a:buNone/>
            </a:pPr>
            <a:r>
              <a:rPr lang="en" sz="1800"/>
              <a:t>         </a:t>
            </a:r>
            <a:r>
              <a:rPr lang="en" sz="1800" u="sng">
                <a:solidFill>
                  <a:srgbClr val="00FFFF"/>
                </a:solidFill>
                <a:hlinkClick r:id="rId5"/>
              </a:rPr>
              <a:t>www.justwords.com</a:t>
            </a:r>
          </a:p>
          <a:p>
            <a:pPr lvl="0" rtl="0">
              <a:lnSpc>
                <a:spcPct val="115000"/>
              </a:lnSpc>
              <a:spcBef>
                <a:spcPts val="0"/>
              </a:spcBef>
              <a:buNone/>
            </a:pPr>
            <a:r>
              <a:rPr lang="en" sz="1800"/>
              <a:t>         Grades 4-12</a:t>
            </a:r>
          </a:p>
          <a:p>
            <a:pPr lvl="0" rtl="0">
              <a:lnSpc>
                <a:spcPct val="115000"/>
              </a:lnSpc>
              <a:spcBef>
                <a:spcPts val="0"/>
              </a:spcBef>
              <a:buClr>
                <a:schemeClr val="dk1"/>
              </a:buClr>
              <a:buSzPct val="61111"/>
              <a:buFont typeface="Arial"/>
              <a:buNone/>
            </a:pPr>
            <a:endParaRPr sz="1800">
              <a:solidFill>
                <a:srgbClr val="FF9900"/>
              </a:solidFill>
            </a:endParaRPr>
          </a:p>
          <a:p>
            <a:pPr lvl="0" algn="ctr" rtl="0">
              <a:lnSpc>
                <a:spcPct val="115000"/>
              </a:lnSpc>
              <a:spcBef>
                <a:spcPts val="0"/>
              </a:spcBef>
              <a:buClr>
                <a:schemeClr val="dk1"/>
              </a:buClr>
              <a:buSzPct val="45833"/>
              <a:buFont typeface="Arial"/>
              <a:buNone/>
            </a:pPr>
            <a:endParaRPr sz="2400"/>
          </a:p>
          <a:p>
            <a:pPr lvl="0" algn="ctr" rtl="0">
              <a:lnSpc>
                <a:spcPct val="115000"/>
              </a:lnSpc>
              <a:spcBef>
                <a:spcPts val="0"/>
              </a:spcBef>
              <a:buClr>
                <a:schemeClr val="dk1"/>
              </a:buClr>
              <a:buSzPct val="36666"/>
              <a:buFont typeface="Arial"/>
              <a:buNone/>
            </a:pPr>
            <a:endParaRPr/>
          </a:p>
        </p:txBody>
      </p:sp>
      <p:pic>
        <p:nvPicPr>
          <p:cNvPr id="357" name="Shape 357"/>
          <p:cNvPicPr preferRelativeResize="0"/>
          <p:nvPr/>
        </p:nvPicPr>
        <p:blipFill>
          <a:blip r:embed="rId6">
            <a:alphaModFix/>
          </a:blip>
          <a:stretch>
            <a:fillRect/>
          </a:stretch>
        </p:blipFill>
        <p:spPr>
          <a:xfrm>
            <a:off x="6372150" y="1355475"/>
            <a:ext cx="1595450" cy="2032899"/>
          </a:xfrm>
          <a:prstGeom prst="rect">
            <a:avLst/>
          </a:prstGeom>
          <a:noFill/>
          <a:ln>
            <a:noFill/>
          </a:ln>
        </p:spPr>
      </p:pic>
      <p:pic>
        <p:nvPicPr>
          <p:cNvPr id="358" name="Shape 358"/>
          <p:cNvPicPr preferRelativeResize="0"/>
          <p:nvPr/>
        </p:nvPicPr>
        <p:blipFill>
          <a:blip r:embed="rId7">
            <a:alphaModFix/>
          </a:blip>
          <a:stretch>
            <a:fillRect/>
          </a:stretch>
        </p:blipFill>
        <p:spPr>
          <a:xfrm>
            <a:off x="3889587" y="3618037"/>
            <a:ext cx="2314575" cy="14192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457200" y="119400"/>
            <a:ext cx="8229600" cy="4806300"/>
          </a:xfrm>
          <a:prstGeom prst="rect">
            <a:avLst/>
          </a:prstGeom>
        </p:spPr>
        <p:txBody>
          <a:bodyPr lIns="91425" tIns="91425" rIns="91425" bIns="91425" anchor="t" anchorCtr="0">
            <a:noAutofit/>
          </a:bodyPr>
          <a:lstStyle/>
          <a:p>
            <a:pPr lvl="0" algn="ctr" rtl="0">
              <a:lnSpc>
                <a:spcPct val="115000"/>
              </a:lnSpc>
              <a:spcBef>
                <a:spcPts val="0"/>
              </a:spcBef>
              <a:buNone/>
            </a:pPr>
            <a:r>
              <a:rPr lang="en" sz="1400" b="1"/>
              <a:t> </a:t>
            </a:r>
          </a:p>
          <a:p>
            <a:pPr lvl="0" algn="ctr" rtl="0">
              <a:spcBef>
                <a:spcPts val="0"/>
              </a:spcBef>
              <a:buClr>
                <a:schemeClr val="dk1"/>
              </a:buClr>
              <a:buSzPct val="30555"/>
              <a:buFont typeface="Arial"/>
              <a:buNone/>
            </a:pPr>
            <a:r>
              <a:rPr lang="en" sz="3600" b="1">
                <a:solidFill>
                  <a:srgbClr val="FFFF00"/>
                </a:solidFill>
              </a:rPr>
              <a:t>Comprehension Programs</a:t>
            </a:r>
          </a:p>
          <a:p>
            <a:pPr lvl="0" algn="ctr" rtl="0">
              <a:spcBef>
                <a:spcPts val="0"/>
              </a:spcBef>
              <a:buClr>
                <a:schemeClr val="dk1"/>
              </a:buClr>
              <a:buSzPct val="61111"/>
              <a:buFont typeface="Arial"/>
              <a:buNone/>
            </a:pPr>
            <a:r>
              <a:rPr lang="en" sz="1800" b="1">
                <a:solidFill>
                  <a:srgbClr val="FFFF00"/>
                </a:solidFill>
              </a:rPr>
              <a:t>(available for checkout through the T/TAC @ VT lending library)</a:t>
            </a:r>
          </a:p>
          <a:p>
            <a:pPr lvl="0" algn="ctr" rtl="0">
              <a:lnSpc>
                <a:spcPct val="115000"/>
              </a:lnSpc>
              <a:spcBef>
                <a:spcPts val="0"/>
              </a:spcBef>
              <a:buNone/>
            </a:pPr>
            <a:endParaRPr sz="1800" b="1"/>
          </a:p>
          <a:p>
            <a:pPr lvl="0" algn="ctr" rtl="0">
              <a:lnSpc>
                <a:spcPct val="115000"/>
              </a:lnSpc>
              <a:spcBef>
                <a:spcPts val="0"/>
              </a:spcBef>
              <a:buNone/>
            </a:pPr>
            <a:endParaRPr sz="1800" b="1"/>
          </a:p>
          <a:p>
            <a:pPr marL="457200" lvl="0" indent="-381000" rtl="0">
              <a:lnSpc>
                <a:spcPct val="115000"/>
              </a:lnSpc>
              <a:spcBef>
                <a:spcPts val="0"/>
              </a:spcBef>
              <a:buSzPct val="100000"/>
            </a:pPr>
            <a:r>
              <a:rPr lang="en" sz="2400" b="1"/>
              <a:t>Leveled Literacy Intervention System (LLI)</a:t>
            </a:r>
          </a:p>
          <a:p>
            <a:pPr lvl="0" rtl="0">
              <a:lnSpc>
                <a:spcPct val="115000"/>
              </a:lnSpc>
              <a:spcBef>
                <a:spcPts val="0"/>
              </a:spcBef>
              <a:buNone/>
            </a:pPr>
            <a:r>
              <a:rPr lang="en" sz="2400"/>
              <a:t>   </a:t>
            </a:r>
            <a:r>
              <a:rPr lang="en" sz="2400">
                <a:solidFill>
                  <a:srgbClr val="00FFFF"/>
                </a:solidFill>
              </a:rPr>
              <a:t>  </a:t>
            </a:r>
            <a:r>
              <a:rPr lang="en" sz="1400" u="sng">
                <a:solidFill>
                  <a:srgbClr val="00FFFF"/>
                </a:solidFill>
                <a:hlinkClick r:id="rId3"/>
              </a:rPr>
              <a:t>http://www.heinemann.com/product s/E01198.aspx</a:t>
            </a:r>
            <a:r>
              <a:rPr lang="en" sz="1400">
                <a:solidFill>
                  <a:srgbClr val="00FFFF"/>
                </a:solidFill>
              </a:rPr>
              <a:t> </a:t>
            </a:r>
          </a:p>
          <a:p>
            <a:pPr lvl="0" rtl="0">
              <a:lnSpc>
                <a:spcPct val="115000"/>
              </a:lnSpc>
              <a:spcBef>
                <a:spcPts val="0"/>
              </a:spcBef>
              <a:buNone/>
            </a:pPr>
            <a:r>
              <a:rPr lang="en" sz="1400"/>
              <a:t>         Grades K-5</a:t>
            </a:r>
          </a:p>
          <a:p>
            <a:pPr lvl="0" rtl="0">
              <a:lnSpc>
                <a:spcPct val="115000"/>
              </a:lnSpc>
              <a:spcBef>
                <a:spcPts val="0"/>
              </a:spcBef>
              <a:buNone/>
            </a:pPr>
            <a:r>
              <a:rPr lang="en" sz="1400"/>
              <a:t> </a:t>
            </a:r>
          </a:p>
          <a:p>
            <a:pPr lvl="0" rtl="0">
              <a:lnSpc>
                <a:spcPct val="115000"/>
              </a:lnSpc>
              <a:spcBef>
                <a:spcPts val="0"/>
              </a:spcBef>
              <a:buNone/>
            </a:pPr>
            <a:endParaRPr sz="1400"/>
          </a:p>
          <a:p>
            <a:pPr marL="457200" lvl="0" indent="-381000" rtl="0">
              <a:lnSpc>
                <a:spcPct val="115000"/>
              </a:lnSpc>
              <a:spcBef>
                <a:spcPts val="0"/>
              </a:spcBef>
              <a:buSzPct val="100000"/>
            </a:pPr>
            <a:r>
              <a:rPr lang="en" sz="2400" b="1" i="1"/>
              <a:t>READ 180 ®</a:t>
            </a:r>
          </a:p>
          <a:p>
            <a:pPr lvl="0" rtl="0">
              <a:lnSpc>
                <a:spcPct val="115000"/>
              </a:lnSpc>
              <a:spcBef>
                <a:spcPts val="0"/>
              </a:spcBef>
              <a:buClr>
                <a:schemeClr val="dk1"/>
              </a:buClr>
              <a:buSzPct val="78571"/>
              <a:buFont typeface="Arial"/>
              <a:buNone/>
            </a:pPr>
            <a:r>
              <a:rPr lang="en" sz="1400"/>
              <a:t>         Grades 4th-12th</a:t>
            </a:r>
          </a:p>
          <a:p>
            <a:pPr lvl="0" rtl="0">
              <a:spcBef>
                <a:spcPts val="0"/>
              </a:spcBef>
              <a:buNone/>
            </a:pPr>
            <a:endParaRPr sz="1400"/>
          </a:p>
        </p:txBody>
      </p:sp>
      <p:pic>
        <p:nvPicPr>
          <p:cNvPr id="364" name="Shape 364"/>
          <p:cNvPicPr preferRelativeResize="0"/>
          <p:nvPr/>
        </p:nvPicPr>
        <p:blipFill>
          <a:blip r:embed="rId4">
            <a:alphaModFix/>
          </a:blip>
          <a:stretch>
            <a:fillRect/>
          </a:stretch>
        </p:blipFill>
        <p:spPr>
          <a:xfrm>
            <a:off x="6312837" y="2395900"/>
            <a:ext cx="2219325" cy="1257300"/>
          </a:xfrm>
          <a:prstGeom prst="rect">
            <a:avLst/>
          </a:prstGeom>
          <a:noFill/>
          <a:ln>
            <a:noFill/>
          </a:ln>
        </p:spPr>
      </p:pic>
      <p:pic>
        <p:nvPicPr>
          <p:cNvPr id="365" name="Shape 365"/>
          <p:cNvPicPr preferRelativeResize="0"/>
          <p:nvPr/>
        </p:nvPicPr>
        <p:blipFill>
          <a:blip r:embed="rId5">
            <a:alphaModFix/>
          </a:blip>
          <a:stretch>
            <a:fillRect/>
          </a:stretch>
        </p:blipFill>
        <p:spPr>
          <a:xfrm>
            <a:off x="3545025" y="3500900"/>
            <a:ext cx="2219325" cy="12703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descr="As part of our continuing series &quot;On the Road,&quot; Steve Hartman meets 90-year-old Ed Bray, who served in World War II and has two Purple Hearts, but who could never read what they were for. After 89 years of covering up his illiteracy, Ed is starting a new chapter." title="WWII veteran refuses to close the book on his life">
            <a:hlinkClick r:id="rId3"/>
          </p:cNvPr>
          <p:cNvSpPr/>
          <p:nvPr/>
        </p:nvSpPr>
        <p:spPr>
          <a:xfrm>
            <a:off x="2386550" y="609150"/>
            <a:ext cx="4572000" cy="3429000"/>
          </a:xfrm>
          <a:prstGeom prst="rect">
            <a:avLst/>
          </a:prstGeom>
          <a:blipFill>
            <a:blip r:embed="rId4">
              <a:alphaModFix/>
            </a:blip>
            <a:stretch>
              <a:fillRect/>
            </a:stretch>
          </a:blipFill>
          <a:ln>
            <a:noFill/>
          </a:ln>
        </p:spPr>
      </p:sp>
      <p:sp>
        <p:nvSpPr>
          <p:cNvPr id="3" name="Shape 100" descr="As part of our continuing series &quot;On the Road,&quot; Steve Hartman meets 90-year-old Ed Bray, who served in World War II and has two Purple Hearts, but who could never read what they were for. After 89 years of covering up his illiteracy, Ed is starting a new chapter." title="WWII veteran refuses to close the book on his life">
            <a:hlinkClick r:id="rId5"/>
          </p:cNvPr>
          <p:cNvSpPr/>
          <p:nvPr/>
        </p:nvSpPr>
        <p:spPr>
          <a:xfrm>
            <a:off x="1764963" y="609150"/>
            <a:ext cx="5815173" cy="3890931"/>
          </a:xfrm>
          <a:prstGeom prst="rect">
            <a:avLst/>
          </a:prstGeom>
          <a:blipFill>
            <a:blip r:embed="rId4">
              <a:alphaModFix/>
            </a:blip>
            <a:stretch>
              <a:fillRect/>
            </a:stretch>
          </a:blipFill>
          <a:ln>
            <a:noFill/>
          </a:ln>
        </p:spPr>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0878" y="1902488"/>
            <a:ext cx="8520600" cy="3416400"/>
          </a:xfrm>
        </p:spPr>
        <p:txBody>
          <a:bodyPr/>
          <a:lstStyle/>
          <a:p>
            <a:pPr algn="ctr"/>
            <a:r>
              <a:rPr lang="en-US" sz="3200" dirty="0" smtClean="0">
                <a:hlinkClick r:id="rId2" invalidUrl="http://ttac.vt.edu/content/dam/ttac_vt_edu/LiteracyProgramsAvailableatTTACVT (6).pdf"/>
              </a:rPr>
              <a:t>Showcase of Literacy Materials available in the lending library at T/TAC @ VT</a:t>
            </a:r>
            <a:endParaRPr lang="en-US" sz="3200" dirty="0"/>
          </a:p>
        </p:txBody>
      </p:sp>
    </p:spTree>
    <p:extLst>
      <p:ext uri="{BB962C8B-B14F-4D97-AF65-F5344CB8AC3E}">
        <p14:creationId xmlns:p14="http://schemas.microsoft.com/office/powerpoint/2010/main" val="1708302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311700" y="0"/>
            <a:ext cx="8520600" cy="4811100"/>
          </a:xfrm>
          <a:prstGeom prst="rect">
            <a:avLst/>
          </a:prstGeom>
        </p:spPr>
        <p:txBody>
          <a:bodyPr lIns="91425" tIns="91425" rIns="91425" bIns="91425" anchor="t" anchorCtr="0">
            <a:noAutofit/>
          </a:bodyPr>
          <a:lstStyle/>
          <a:p>
            <a:pPr lvl="0" rtl="0">
              <a:lnSpc>
                <a:spcPct val="100000"/>
              </a:lnSpc>
              <a:spcBef>
                <a:spcPts val="600"/>
              </a:spcBef>
              <a:spcAft>
                <a:spcPts val="0"/>
              </a:spcAft>
              <a:buNone/>
            </a:pPr>
            <a:endParaRPr sz="3000">
              <a:solidFill>
                <a:srgbClr val="FF0000"/>
              </a:solidFill>
            </a:endParaRPr>
          </a:p>
          <a:p>
            <a:pPr lvl="0" algn="ctr" rtl="0">
              <a:lnSpc>
                <a:spcPct val="100000"/>
              </a:lnSpc>
              <a:spcBef>
                <a:spcPts val="600"/>
              </a:spcBef>
              <a:spcAft>
                <a:spcPts val="0"/>
              </a:spcAft>
              <a:buNone/>
            </a:pPr>
            <a:endParaRPr sz="900">
              <a:solidFill>
                <a:schemeClr val="dk1"/>
              </a:solidFill>
            </a:endParaRPr>
          </a:p>
          <a:p>
            <a:pPr lvl="0" algn="ctr" rtl="0">
              <a:lnSpc>
                <a:spcPct val="100000"/>
              </a:lnSpc>
              <a:spcBef>
                <a:spcPts val="600"/>
              </a:spcBef>
              <a:spcAft>
                <a:spcPts val="0"/>
              </a:spcAft>
              <a:buNone/>
            </a:pPr>
            <a:endParaRPr sz="800">
              <a:solidFill>
                <a:schemeClr val="dk1"/>
              </a:solidFill>
            </a:endParaRPr>
          </a:p>
          <a:p>
            <a:pPr lvl="0" algn="ctr" rtl="0">
              <a:lnSpc>
                <a:spcPct val="100000"/>
              </a:lnSpc>
              <a:spcBef>
                <a:spcPts val="600"/>
              </a:spcBef>
              <a:spcAft>
                <a:spcPts val="0"/>
              </a:spcAft>
              <a:buNone/>
            </a:pPr>
            <a:r>
              <a:rPr lang="en" sz="2400">
                <a:solidFill>
                  <a:schemeClr val="dk1"/>
                </a:solidFill>
              </a:rPr>
              <a:t>Accessible Instructional Materials </a:t>
            </a:r>
          </a:p>
          <a:p>
            <a:pPr lvl="0" algn="ctr" rtl="0">
              <a:lnSpc>
                <a:spcPct val="100000"/>
              </a:lnSpc>
              <a:spcBef>
                <a:spcPts val="600"/>
              </a:spcBef>
              <a:spcAft>
                <a:spcPts val="0"/>
              </a:spcAft>
              <a:buNone/>
            </a:pPr>
            <a:r>
              <a:rPr lang="en">
                <a:solidFill>
                  <a:srgbClr val="FF9900"/>
                </a:solidFill>
              </a:rPr>
              <a:t>Free accessible textbooks &amp; other reading materials to eligible K-12 students with IEP’s in VA (not through third party like Amazon though) </a:t>
            </a:r>
          </a:p>
          <a:p>
            <a:pPr lvl="0" rtl="0">
              <a:lnSpc>
                <a:spcPct val="100000"/>
              </a:lnSpc>
              <a:spcBef>
                <a:spcPts val="600"/>
              </a:spcBef>
              <a:spcAft>
                <a:spcPts val="0"/>
              </a:spcAft>
              <a:buNone/>
            </a:pPr>
            <a:endParaRPr sz="3000">
              <a:solidFill>
                <a:srgbClr val="FF0000"/>
              </a:solidFill>
            </a:endParaRPr>
          </a:p>
          <a:p>
            <a:pPr lvl="0" algn="ctr" rtl="0">
              <a:lnSpc>
                <a:spcPct val="100000"/>
              </a:lnSpc>
              <a:spcBef>
                <a:spcPts val="600"/>
              </a:spcBef>
              <a:spcAft>
                <a:spcPts val="0"/>
              </a:spcAft>
              <a:buNone/>
            </a:pPr>
            <a:endParaRPr>
              <a:solidFill>
                <a:srgbClr val="EFEFEF"/>
              </a:solidFill>
            </a:endParaRPr>
          </a:p>
          <a:p>
            <a:pPr lvl="0" algn="ctr" rtl="0">
              <a:lnSpc>
                <a:spcPct val="100000"/>
              </a:lnSpc>
              <a:spcBef>
                <a:spcPts val="600"/>
              </a:spcBef>
              <a:spcAft>
                <a:spcPts val="0"/>
              </a:spcAft>
              <a:buNone/>
            </a:pPr>
            <a:endParaRPr>
              <a:solidFill>
                <a:srgbClr val="EFEFEF"/>
              </a:solidFill>
            </a:endParaRPr>
          </a:p>
          <a:p>
            <a:pPr lvl="0" algn="ctr" rtl="0">
              <a:lnSpc>
                <a:spcPct val="100000"/>
              </a:lnSpc>
              <a:spcBef>
                <a:spcPts val="600"/>
              </a:spcBef>
              <a:spcAft>
                <a:spcPts val="0"/>
              </a:spcAft>
              <a:buNone/>
            </a:pPr>
            <a:endParaRPr>
              <a:solidFill>
                <a:srgbClr val="EFEFEF"/>
              </a:solidFill>
            </a:endParaRPr>
          </a:p>
          <a:p>
            <a:pPr lvl="0" algn="ctr" rtl="0">
              <a:lnSpc>
                <a:spcPct val="100000"/>
              </a:lnSpc>
              <a:spcBef>
                <a:spcPts val="600"/>
              </a:spcBef>
              <a:spcAft>
                <a:spcPts val="0"/>
              </a:spcAft>
              <a:buNone/>
            </a:pPr>
            <a:endParaRPr>
              <a:solidFill>
                <a:srgbClr val="EFEFEF"/>
              </a:solidFill>
            </a:endParaRPr>
          </a:p>
          <a:p>
            <a:pPr lvl="0" algn="ctr" rtl="0">
              <a:lnSpc>
                <a:spcPct val="100000"/>
              </a:lnSpc>
              <a:spcBef>
                <a:spcPts val="600"/>
              </a:spcBef>
              <a:spcAft>
                <a:spcPts val="0"/>
              </a:spcAft>
              <a:buNone/>
            </a:pPr>
            <a:endParaRPr>
              <a:solidFill>
                <a:srgbClr val="EFEFEF"/>
              </a:solidFill>
            </a:endParaRPr>
          </a:p>
          <a:p>
            <a:pPr lvl="0" algn="l" rtl="0">
              <a:lnSpc>
                <a:spcPct val="100000"/>
              </a:lnSpc>
              <a:spcBef>
                <a:spcPts val="600"/>
              </a:spcBef>
              <a:spcAft>
                <a:spcPts val="0"/>
              </a:spcAft>
              <a:buNone/>
            </a:pPr>
            <a:endParaRPr sz="800">
              <a:solidFill>
                <a:srgbClr val="EFEFEF"/>
              </a:solidFill>
            </a:endParaRPr>
          </a:p>
          <a:p>
            <a:pPr lvl="0" algn="ctr" rtl="0">
              <a:lnSpc>
                <a:spcPct val="100000"/>
              </a:lnSpc>
              <a:spcBef>
                <a:spcPts val="600"/>
              </a:spcBef>
              <a:spcAft>
                <a:spcPts val="0"/>
              </a:spcAft>
              <a:buNone/>
            </a:pPr>
            <a:r>
              <a:rPr lang="en" u="sng">
                <a:solidFill>
                  <a:srgbClr val="00FFFF"/>
                </a:solidFill>
                <a:hlinkClick r:id="rId3"/>
              </a:rPr>
              <a:t>AIM-VA</a:t>
            </a:r>
            <a:r>
              <a:rPr lang="en" u="sng">
                <a:solidFill>
                  <a:srgbClr val="0000FF"/>
                </a:solidFill>
                <a:hlinkClick r:id="rId3"/>
              </a:rPr>
              <a:t> </a:t>
            </a:r>
          </a:p>
          <a:p>
            <a:pPr lvl="0" algn="l" rtl="0">
              <a:lnSpc>
                <a:spcPct val="100000"/>
              </a:lnSpc>
              <a:spcBef>
                <a:spcPts val="600"/>
              </a:spcBef>
              <a:spcAft>
                <a:spcPts val="0"/>
              </a:spcAft>
              <a:buNone/>
            </a:pPr>
            <a:endParaRPr>
              <a:solidFill>
                <a:srgbClr val="FFFF00"/>
              </a:solidFill>
            </a:endParaRPr>
          </a:p>
          <a:p>
            <a:pPr lvl="0" rtl="0">
              <a:spcBef>
                <a:spcPts val="0"/>
              </a:spcBef>
              <a:buNone/>
            </a:pPr>
            <a:endParaRPr/>
          </a:p>
        </p:txBody>
      </p:sp>
      <p:pic>
        <p:nvPicPr>
          <p:cNvPr id="371" name="Shape 371" descr="AIm.tiff"/>
          <p:cNvPicPr preferRelativeResize="0"/>
          <p:nvPr/>
        </p:nvPicPr>
        <p:blipFill>
          <a:blip r:embed="rId4">
            <a:alphaModFix/>
          </a:blip>
          <a:stretch>
            <a:fillRect/>
          </a:stretch>
        </p:blipFill>
        <p:spPr>
          <a:xfrm>
            <a:off x="3559712" y="2330275"/>
            <a:ext cx="2024575" cy="2195974"/>
          </a:xfrm>
          <a:prstGeom prst="rect">
            <a:avLst/>
          </a:prstGeom>
          <a:noFill/>
          <a:ln>
            <a:noFill/>
          </a:ln>
        </p:spPr>
      </p:pic>
      <p:pic>
        <p:nvPicPr>
          <p:cNvPr id="372" name="Shape 372"/>
          <p:cNvPicPr preferRelativeResize="0"/>
          <p:nvPr/>
        </p:nvPicPr>
        <p:blipFill>
          <a:blip r:embed="rId5">
            <a:alphaModFix/>
          </a:blip>
          <a:stretch>
            <a:fillRect/>
          </a:stretch>
        </p:blipFill>
        <p:spPr>
          <a:xfrm>
            <a:off x="3581358" y="175645"/>
            <a:ext cx="1981275" cy="6604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a:spcBef>
                <a:spcPts val="0"/>
              </a:spcBef>
              <a:buNone/>
            </a:pPr>
            <a:r>
              <a:rPr lang="en">
                <a:solidFill>
                  <a:srgbClr val="FFFF00"/>
                </a:solidFill>
              </a:rPr>
              <a:t>Turn &amp; Talk</a:t>
            </a:r>
          </a:p>
        </p:txBody>
      </p:sp>
      <p:sp>
        <p:nvSpPr>
          <p:cNvPr id="378" name="Shape 378"/>
          <p:cNvSpPr txBox="1">
            <a:spLocks noGrp="1"/>
          </p:cNvSpPr>
          <p:nvPr>
            <p:ph type="body" idx="1"/>
          </p:nvPr>
        </p:nvSpPr>
        <p:spPr>
          <a:xfrm>
            <a:off x="559942" y="1506978"/>
            <a:ext cx="8229600" cy="3725699"/>
          </a:xfrm>
          <a:prstGeom prst="rect">
            <a:avLst/>
          </a:prstGeom>
        </p:spPr>
        <p:txBody>
          <a:bodyPr lIns="91425" tIns="91425" rIns="91425" bIns="91425" anchor="t" anchorCtr="0">
            <a:noAutofit/>
          </a:bodyPr>
          <a:lstStyle/>
          <a:p>
            <a:pPr lvl="0" algn="ctr" rtl="0">
              <a:spcBef>
                <a:spcPts val="0"/>
              </a:spcBef>
              <a:buClr>
                <a:schemeClr val="dk1"/>
              </a:buClr>
              <a:buSzPct val="30555"/>
              <a:buFont typeface="Arial"/>
              <a:buNone/>
            </a:pPr>
            <a:r>
              <a:rPr lang="en" sz="3600"/>
              <a:t>How does your school/district assess the five components of reading?</a:t>
            </a:r>
          </a:p>
          <a:p>
            <a:pPr lvl="0" algn="ctr" rtl="0">
              <a:spcBef>
                <a:spcPts val="0"/>
              </a:spcBef>
              <a:buClr>
                <a:schemeClr val="dk1"/>
              </a:buClr>
              <a:buSzPct val="110000"/>
              <a:buFont typeface="Arial"/>
              <a:buNone/>
            </a:pPr>
            <a:endParaRPr sz="1000" dirty="0"/>
          </a:p>
          <a:p>
            <a:pPr lvl="0" algn="ctr" rtl="0">
              <a:spcBef>
                <a:spcPts val="0"/>
              </a:spcBef>
              <a:buClr>
                <a:schemeClr val="dk1"/>
              </a:buClr>
              <a:buSzPct val="30555"/>
              <a:buFont typeface="Arial"/>
              <a:buNone/>
            </a:pPr>
            <a:r>
              <a:rPr lang="en" sz="3600" dirty="0"/>
              <a:t>How do those assessments drive your  differentiated instruction?</a:t>
            </a:r>
          </a:p>
          <a:p>
            <a:pPr lvl="0">
              <a:spcBef>
                <a:spcPts val="0"/>
              </a:spcBef>
              <a:buNone/>
            </a:pPr>
            <a:endParaRPr dirty="0"/>
          </a:p>
        </p:txBody>
      </p:sp>
      <p:pic>
        <p:nvPicPr>
          <p:cNvPr id="379" name="Shape 379" descr="OB-KK786_ipad10_G_20101012154837.jpg"/>
          <p:cNvPicPr preferRelativeResize="0"/>
          <p:nvPr/>
        </p:nvPicPr>
        <p:blipFill>
          <a:blip r:embed="rId3">
            <a:alphaModFix amt="20000"/>
          </a:blip>
          <a:stretch>
            <a:fillRect/>
          </a:stretch>
        </p:blipFill>
        <p:spPr>
          <a:xfrm>
            <a:off x="0" y="0"/>
            <a:ext cx="9144000" cy="5143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457200" y="445825"/>
            <a:ext cx="8229600" cy="4528500"/>
          </a:xfrm>
          <a:prstGeom prst="rect">
            <a:avLst/>
          </a:prstGeom>
        </p:spPr>
        <p:txBody>
          <a:bodyPr lIns="91425" tIns="91425" rIns="91425" bIns="91425" anchor="t" anchorCtr="0">
            <a:noAutofit/>
          </a:bodyPr>
          <a:lstStyle/>
          <a:p>
            <a:pPr lvl="0" algn="ctr" rtl="0">
              <a:spcBef>
                <a:spcPts val="0"/>
              </a:spcBef>
              <a:buNone/>
            </a:pPr>
            <a:r>
              <a:rPr lang="en" sz="4800" b="1" u="sng">
                <a:solidFill>
                  <a:srgbClr val="FFFF00"/>
                </a:solidFill>
              </a:rPr>
              <a:t>Breakout Sessions</a:t>
            </a:r>
          </a:p>
          <a:p>
            <a:pPr lvl="0" algn="ctr" rtl="0">
              <a:spcBef>
                <a:spcPts val="0"/>
              </a:spcBef>
              <a:buNone/>
            </a:pPr>
            <a:endParaRPr sz="3600" b="1" u="sng">
              <a:solidFill>
                <a:srgbClr val="FFFF00"/>
              </a:solidFill>
            </a:endParaRPr>
          </a:p>
          <a:p>
            <a:pPr marL="457200" lvl="0" indent="-457200" algn="ctr" rtl="0">
              <a:spcBef>
                <a:spcPts val="0"/>
              </a:spcBef>
              <a:buSzPct val="100000"/>
            </a:pPr>
            <a:r>
              <a:rPr lang="en" sz="3600"/>
              <a:t>Assessment (room 226)</a:t>
            </a:r>
          </a:p>
          <a:p>
            <a:pPr marL="457200" lvl="0" indent="-457200" algn="ctr" rtl="0">
              <a:spcBef>
                <a:spcPts val="0"/>
              </a:spcBef>
              <a:buSzPct val="100000"/>
            </a:pPr>
            <a:r>
              <a:rPr lang="en" sz="3600"/>
              <a:t>Guided Reading (room 240)</a:t>
            </a:r>
          </a:p>
          <a:p>
            <a:pPr marL="457200" lvl="0" indent="-457200" algn="ctr" rtl="0">
              <a:spcBef>
                <a:spcPts val="0"/>
              </a:spcBef>
              <a:buSzPct val="100000"/>
            </a:pPr>
            <a:r>
              <a:rPr lang="en" sz="3600"/>
              <a:t>Literacy Stations (room 231)</a:t>
            </a:r>
          </a:p>
          <a:p>
            <a:pPr lvl="0" algn="ctr">
              <a:spcBef>
                <a:spcPts val="0"/>
              </a:spcBef>
              <a:buNone/>
            </a:pPr>
            <a:endParaRPr sz="4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0"/>
            <a:ext cx="8229600" cy="857400"/>
          </a:xfrm>
          <a:prstGeom prst="rect">
            <a:avLst/>
          </a:prstGeom>
        </p:spPr>
        <p:txBody>
          <a:bodyPr lIns="91425" tIns="91425" rIns="91425" bIns="91425" anchor="b" anchorCtr="0">
            <a:noAutofit/>
          </a:bodyPr>
          <a:lstStyle/>
          <a:p>
            <a:pPr lvl="0" algn="ctr">
              <a:spcBef>
                <a:spcPts val="0"/>
              </a:spcBef>
              <a:buNone/>
            </a:pPr>
            <a:r>
              <a:rPr lang="en" dirty="0">
                <a:solidFill>
                  <a:srgbClr val="FFFF00"/>
                </a:solidFill>
              </a:rPr>
              <a:t>Guiding Questions</a:t>
            </a:r>
          </a:p>
        </p:txBody>
      </p:sp>
      <p:sp>
        <p:nvSpPr>
          <p:cNvPr id="390" name="Shape 390"/>
          <p:cNvSpPr txBox="1">
            <a:spLocks noGrp="1"/>
          </p:cNvSpPr>
          <p:nvPr>
            <p:ph type="body" idx="1"/>
          </p:nvPr>
        </p:nvSpPr>
        <p:spPr>
          <a:xfrm>
            <a:off x="0" y="857400"/>
            <a:ext cx="9144000" cy="3725700"/>
          </a:xfrm>
          <a:prstGeom prst="rect">
            <a:avLst/>
          </a:prstGeom>
        </p:spPr>
        <p:txBody>
          <a:bodyPr lIns="91425" tIns="91425" rIns="91425" bIns="91425" anchor="t" anchorCtr="0">
            <a:noAutofit/>
          </a:bodyPr>
          <a:lstStyle/>
          <a:p>
            <a:pPr marL="742950" lvl="0" indent="-514350">
              <a:spcBef>
                <a:spcPts val="0"/>
              </a:spcBef>
              <a:buFont typeface="+mj-lt"/>
              <a:buAutoNum type="arabicPeriod"/>
            </a:pPr>
            <a:r>
              <a:rPr lang="en-US" dirty="0" smtClean="0"/>
              <a:t>How long is the daily literacy block?</a:t>
            </a:r>
          </a:p>
          <a:p>
            <a:pPr marL="742950" lvl="0" indent="-514350">
              <a:spcBef>
                <a:spcPts val="0"/>
              </a:spcBef>
              <a:buFont typeface="+mj-lt"/>
              <a:buAutoNum type="arabicPeriod"/>
            </a:pPr>
            <a:r>
              <a:rPr lang="en-US" dirty="0" smtClean="0"/>
              <a:t>How much reading instruction is done in small group?</a:t>
            </a:r>
          </a:p>
          <a:p>
            <a:pPr marL="742950" lvl="0" indent="-514350">
              <a:spcBef>
                <a:spcPts val="0"/>
              </a:spcBef>
              <a:buFont typeface="+mj-lt"/>
              <a:buAutoNum type="arabicPeriod"/>
            </a:pPr>
            <a:r>
              <a:rPr lang="en-US" dirty="0" smtClean="0"/>
              <a:t>What assessments are currently used to guide reading instruction?</a:t>
            </a:r>
          </a:p>
          <a:p>
            <a:pPr marL="742950" lvl="0" indent="-514350">
              <a:spcBef>
                <a:spcPts val="0"/>
              </a:spcBef>
              <a:buFont typeface="+mj-lt"/>
              <a:buAutoNum type="arabicPeriod"/>
            </a:pPr>
            <a:r>
              <a:rPr lang="en-US" dirty="0" smtClean="0"/>
              <a:t>What materials are used during reading instruction?</a:t>
            </a:r>
          </a:p>
          <a:p>
            <a:pPr marL="742950" lvl="0" indent="-514350">
              <a:spcBef>
                <a:spcPts val="0"/>
              </a:spcBef>
              <a:buFont typeface="+mj-lt"/>
              <a:buAutoNum type="arabicPeriod"/>
            </a:pPr>
            <a:r>
              <a:rPr lang="en-US" dirty="0" smtClean="0"/>
              <a:t>Are students provided opportunities for purposeful independent reading?</a:t>
            </a:r>
          </a:p>
          <a:p>
            <a:pPr marL="742950" lvl="0" indent="-514350">
              <a:spcBef>
                <a:spcPts val="0"/>
              </a:spcBef>
              <a:buFont typeface="+mj-lt"/>
              <a:buAutoNum type="arabicPeriod"/>
            </a:pP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412028"/>
            <a:ext cx="8229600" cy="857400"/>
          </a:xfrm>
          <a:prstGeom prst="rect">
            <a:avLst/>
          </a:prstGeom>
        </p:spPr>
        <p:txBody>
          <a:bodyPr lIns="91425" tIns="91425" rIns="91425" bIns="91425" anchor="b" anchorCtr="0">
            <a:noAutofit/>
          </a:bodyPr>
          <a:lstStyle/>
          <a:p>
            <a:pPr lvl="0" algn="ctr" rtl="0">
              <a:spcBef>
                <a:spcPts val="0"/>
              </a:spcBef>
              <a:buNone/>
            </a:pPr>
            <a:r>
              <a:rPr lang="en" sz="4800">
                <a:solidFill>
                  <a:srgbClr val="FFFF00"/>
                </a:solidFill>
              </a:rPr>
              <a:t>Action Plan</a:t>
            </a:r>
          </a:p>
        </p:txBody>
      </p:sp>
      <p:sp>
        <p:nvSpPr>
          <p:cNvPr id="396" name="Shape 396"/>
          <p:cNvSpPr txBox="1">
            <a:spLocks noGrp="1"/>
          </p:cNvSpPr>
          <p:nvPr>
            <p:ph type="body" idx="1"/>
          </p:nvPr>
        </p:nvSpPr>
        <p:spPr>
          <a:xfrm>
            <a:off x="457200" y="2125550"/>
            <a:ext cx="8229600" cy="2800200"/>
          </a:xfrm>
          <a:prstGeom prst="rect">
            <a:avLst/>
          </a:prstGeom>
        </p:spPr>
        <p:txBody>
          <a:bodyPr lIns="91425" tIns="91425" rIns="91425" bIns="91425" anchor="t" anchorCtr="0">
            <a:noAutofit/>
          </a:bodyPr>
          <a:lstStyle/>
          <a:p>
            <a:pPr lvl="0" algn="ctr" rtl="0">
              <a:spcBef>
                <a:spcPts val="0"/>
              </a:spcBef>
              <a:buNone/>
            </a:pPr>
            <a:r>
              <a:rPr lang="en"/>
              <a:t>What steps will ensure differentiation during your literacy block?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Shape 401" descr="Picture1.png"/>
          <p:cNvPicPr preferRelativeResize="0"/>
          <p:nvPr/>
        </p:nvPicPr>
        <p:blipFill>
          <a:blip r:embed="rId3">
            <a:alphaModFix/>
          </a:blip>
          <a:stretch>
            <a:fillRect/>
          </a:stretch>
        </p:blipFill>
        <p:spPr>
          <a:xfrm>
            <a:off x="2321274" y="859200"/>
            <a:ext cx="4270476" cy="4015550"/>
          </a:xfrm>
          <a:prstGeom prst="rect">
            <a:avLst/>
          </a:prstGeom>
          <a:noFill/>
          <a:ln>
            <a:noFill/>
          </a:ln>
        </p:spPr>
      </p:pic>
      <p:sp>
        <p:nvSpPr>
          <p:cNvPr id="402" name="Shape 402"/>
          <p:cNvSpPr txBox="1"/>
          <p:nvPr/>
        </p:nvSpPr>
        <p:spPr>
          <a:xfrm>
            <a:off x="2574975" y="200775"/>
            <a:ext cx="3647700" cy="452100"/>
          </a:xfrm>
          <a:prstGeom prst="rect">
            <a:avLst/>
          </a:prstGeom>
          <a:noFill/>
          <a:ln>
            <a:noFill/>
          </a:ln>
        </p:spPr>
        <p:txBody>
          <a:bodyPr lIns="91425" tIns="91425" rIns="91425" bIns="91425" anchor="t" anchorCtr="0">
            <a:noAutofit/>
          </a:bodyPr>
          <a:lstStyle/>
          <a:p>
            <a:pPr lvl="0" algn="ctr">
              <a:spcBef>
                <a:spcPts val="0"/>
              </a:spcBef>
              <a:buNone/>
            </a:pPr>
            <a:r>
              <a:rPr lang="en" sz="2400">
                <a:solidFill>
                  <a:srgbClr val="FFFF00"/>
                </a:solidFill>
              </a:rPr>
              <a:t>Action Plan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323338" y="1341782"/>
            <a:ext cx="4320581" cy="2910842"/>
          </a:xfrm>
          <a:prstGeom prst="rect">
            <a:avLst/>
          </a:prstGeom>
        </p:spPr>
        <p:txBody>
          <a:bodyPr lIns="91425" tIns="91425" rIns="91425" bIns="91425" anchor="b" anchorCtr="0">
            <a:noAutofit/>
          </a:bodyPr>
          <a:lstStyle/>
          <a:p>
            <a:pPr algn="ctr"/>
            <a:r>
              <a:rPr lang="en" dirty="0">
                <a:solidFill>
                  <a:srgbClr val="FFFF00"/>
                </a:solidFill>
              </a:rPr>
              <a:t>EXIT Ticket</a:t>
            </a:r>
            <a:r>
              <a:rPr lang="en" dirty="0" smtClean="0">
                <a:solidFill>
                  <a:srgbClr val="FFFF00"/>
                </a:solidFill>
              </a:rPr>
              <a:t>:</a:t>
            </a:r>
            <a:r>
              <a:rPr lang="en-US" dirty="0" smtClean="0">
                <a:solidFill>
                  <a:srgbClr val="FFFF00"/>
                </a:solidFill>
              </a:rPr>
              <a:t>  </a:t>
            </a:r>
            <a:r>
              <a:rPr lang="en-US" dirty="0">
                <a:solidFill>
                  <a:srgbClr val="FFFF00"/>
                </a:solidFill>
              </a:rPr>
              <a:t/>
            </a:r>
            <a:br>
              <a:rPr lang="en-US" dirty="0">
                <a:solidFill>
                  <a:srgbClr val="FFFF00"/>
                </a:solidFill>
              </a:rPr>
            </a:br>
            <a:r>
              <a:rPr lang="en-US" dirty="0">
                <a:solidFill>
                  <a:srgbClr val="FFFF00"/>
                </a:solidFill>
                <a:hlinkClick r:id="rId3"/>
              </a:rPr>
              <a:t>http://</a:t>
            </a:r>
            <a:r>
              <a:rPr lang="en-US" dirty="0" smtClean="0">
                <a:solidFill>
                  <a:srgbClr val="FFFF00"/>
                </a:solidFill>
                <a:hlinkClick r:id="rId3"/>
              </a:rPr>
              <a:t>tinyurl.com/gl8lobz</a:t>
            </a:r>
            <a:r>
              <a:rPr lang="en-US" dirty="0" smtClean="0">
                <a:solidFill>
                  <a:srgbClr val="FFFF00"/>
                </a:solidFill>
              </a:rPr>
              <a:t/>
            </a:r>
            <a:br>
              <a:rPr lang="en-US" dirty="0" smtClean="0">
                <a:solidFill>
                  <a:srgbClr val="FFFF00"/>
                </a:solidFill>
              </a:rPr>
            </a:br>
            <a:endParaRPr lang="en" dirty="0">
              <a:solidFill>
                <a:srgbClr val="FFFF00"/>
              </a:solidFill>
            </a:endParaRPr>
          </a:p>
          <a:p>
            <a:pPr lvl="0" algn="ctr">
              <a:spcBef>
                <a:spcPts val="0"/>
              </a:spcBef>
              <a:buNone/>
            </a:pPr>
            <a:r>
              <a:rPr lang="en" dirty="0">
                <a:solidFill>
                  <a:srgbClr val="FFFF00"/>
                </a:solidFill>
              </a:rPr>
              <a:t>Evaluations: </a:t>
            </a:r>
            <a:r>
              <a:rPr lang="en-US" dirty="0" smtClean="0">
                <a:solidFill>
                  <a:srgbClr val="FFFF00"/>
                </a:solidFill>
              </a:rPr>
              <a:t/>
            </a:r>
            <a:br>
              <a:rPr lang="en-US" dirty="0" smtClean="0">
                <a:solidFill>
                  <a:srgbClr val="FFFF00"/>
                </a:solidFill>
              </a:rPr>
            </a:br>
            <a:r>
              <a:rPr lang="en" sz="2400" dirty="0" smtClean="0">
                <a:solidFill>
                  <a:srgbClr val="FFFFFF"/>
                </a:solidFill>
              </a:rPr>
              <a:t>Please </a:t>
            </a:r>
            <a:r>
              <a:rPr lang="en" sz="2400" dirty="0">
                <a:solidFill>
                  <a:srgbClr val="FFFFFF"/>
                </a:solidFill>
              </a:rPr>
              <a:t>fill out the evaluation form</a:t>
            </a:r>
          </a:p>
        </p:txBody>
      </p:sp>
      <p:sp>
        <p:nvSpPr>
          <p:cNvPr id="408" name="Shape 408"/>
          <p:cNvSpPr txBox="1">
            <a:spLocks noGrp="1"/>
          </p:cNvSpPr>
          <p:nvPr>
            <p:ph type="body" idx="1"/>
          </p:nvPr>
        </p:nvSpPr>
        <p:spPr>
          <a:xfrm>
            <a:off x="154150" y="2451771"/>
            <a:ext cx="3976061" cy="3348004"/>
          </a:xfrm>
          <a:prstGeom prst="rect">
            <a:avLst/>
          </a:prstGeom>
        </p:spPr>
        <p:txBody>
          <a:bodyPr lIns="91425" tIns="91425" rIns="91425" bIns="91425" anchor="t" anchorCtr="0">
            <a:noAutofit/>
          </a:bodyPr>
          <a:lstStyle/>
          <a:p>
            <a:pPr lvl="0" rtl="0">
              <a:spcBef>
                <a:spcPts val="0"/>
              </a:spcBef>
              <a:buNone/>
            </a:pPr>
            <a:endParaRPr dirty="0"/>
          </a:p>
          <a:p>
            <a:pPr lvl="0" rtl="0">
              <a:spcBef>
                <a:spcPts val="0"/>
              </a:spcBef>
              <a:buNone/>
            </a:pPr>
            <a:endParaRPr lang="en-US" dirty="0" smtClean="0"/>
          </a:p>
          <a:p>
            <a:pPr lvl="0" rtl="0">
              <a:spcBef>
                <a:spcPts val="0"/>
              </a:spcBef>
              <a:buNone/>
            </a:pPr>
            <a:endParaRPr dirty="0"/>
          </a:p>
          <a:p>
            <a:pPr lvl="0" rtl="0">
              <a:spcBef>
                <a:spcPts val="0"/>
              </a:spcBef>
              <a:buNone/>
            </a:pPr>
            <a:endParaRPr dirty="0"/>
          </a:p>
          <a:p>
            <a:pPr lvl="0" rtl="0">
              <a:spcBef>
                <a:spcPts val="0"/>
              </a:spcBef>
              <a:buNone/>
            </a:pPr>
            <a:endParaRPr dirty="0"/>
          </a:p>
          <a:p>
            <a:pPr lvl="0" rtl="0">
              <a:spcBef>
                <a:spcPts val="0"/>
              </a:spcBef>
              <a:buNone/>
            </a:pPr>
            <a:endParaRPr sz="1400" dirty="0"/>
          </a:p>
          <a:p>
            <a:pPr lvl="0" rtl="0">
              <a:spcBef>
                <a:spcPts val="0"/>
              </a:spcBef>
              <a:buNone/>
            </a:pPr>
            <a:endParaRPr sz="1400" dirty="0"/>
          </a:p>
          <a:p>
            <a:pPr lvl="0" algn="ctr" rtl="0">
              <a:spcBef>
                <a:spcPts val="0"/>
              </a:spcBef>
              <a:buNone/>
            </a:pPr>
            <a:endParaRPr sz="2400" dirty="0"/>
          </a:p>
        </p:txBody>
      </p:sp>
      <p:pic>
        <p:nvPicPr>
          <p:cNvPr id="409" name="Shape 409" descr="download.jpeg"/>
          <p:cNvPicPr preferRelativeResize="0"/>
          <p:nvPr/>
        </p:nvPicPr>
        <p:blipFill>
          <a:blip r:embed="rId4">
            <a:alphaModFix/>
          </a:blip>
          <a:stretch>
            <a:fillRect/>
          </a:stretch>
        </p:blipFill>
        <p:spPr>
          <a:xfrm>
            <a:off x="5848820" y="1341782"/>
            <a:ext cx="2324100" cy="20473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380638"/>
            <a:ext cx="8229600" cy="857400"/>
          </a:xfrm>
          <a:prstGeom prst="rect">
            <a:avLst/>
          </a:prstGeom>
        </p:spPr>
        <p:txBody>
          <a:bodyPr lIns="91425" tIns="91425" rIns="91425" bIns="91425" anchor="b" anchorCtr="0">
            <a:noAutofit/>
          </a:bodyPr>
          <a:lstStyle/>
          <a:p>
            <a:pPr lvl="0" algn="ctr" rtl="0">
              <a:spcBef>
                <a:spcPts val="0"/>
              </a:spcBef>
              <a:buNone/>
            </a:pPr>
            <a:r>
              <a:rPr lang="en">
                <a:solidFill>
                  <a:srgbClr val="FFFF00"/>
                </a:solidFill>
              </a:rPr>
              <a:t>Resources:</a:t>
            </a:r>
          </a:p>
        </p:txBody>
      </p:sp>
      <p:sp>
        <p:nvSpPr>
          <p:cNvPr id="415" name="Shape 415"/>
          <p:cNvSpPr txBox="1">
            <a:spLocks noGrp="1"/>
          </p:cNvSpPr>
          <p:nvPr>
            <p:ph type="body" idx="1"/>
          </p:nvPr>
        </p:nvSpPr>
        <p:spPr>
          <a:xfrm>
            <a:off x="141900" y="1788772"/>
            <a:ext cx="8544900" cy="2643900"/>
          </a:xfrm>
          <a:prstGeom prst="rect">
            <a:avLst/>
          </a:prstGeom>
        </p:spPr>
        <p:txBody>
          <a:bodyPr lIns="91425" tIns="91425" rIns="91425" bIns="91425" anchor="t" anchorCtr="0">
            <a:noAutofit/>
          </a:bodyPr>
          <a:lstStyle/>
          <a:p>
            <a:pPr lvl="0" rtl="0">
              <a:spcBef>
                <a:spcPts val="0"/>
              </a:spcBef>
              <a:buNone/>
            </a:pPr>
            <a:r>
              <a:rPr lang="en" sz="1400" u="sng">
                <a:solidFill>
                  <a:schemeClr val="hlink"/>
                </a:solidFill>
                <a:hlinkClick r:id="rId3"/>
              </a:rPr>
              <a:t>http://</a:t>
            </a:r>
            <a:r>
              <a:rPr lang="en" sz="1400" u="sng" dirty="0">
                <a:solidFill>
                  <a:schemeClr val="hlink"/>
                </a:solidFill>
                <a:hlinkClick r:id="rId3"/>
              </a:rPr>
              <a:t>www.janrichardsonguidedreading.com/video-clips</a:t>
            </a:r>
          </a:p>
          <a:p>
            <a:pPr lvl="0" rtl="0">
              <a:spcBef>
                <a:spcPts val="0"/>
              </a:spcBef>
              <a:buNone/>
            </a:pPr>
            <a:endParaRPr sz="1400" dirty="0"/>
          </a:p>
          <a:p>
            <a:pPr lvl="0" rtl="0">
              <a:spcBef>
                <a:spcPts val="0"/>
              </a:spcBef>
              <a:buNone/>
            </a:pPr>
            <a:r>
              <a:rPr lang="en" sz="1400" u="sng" dirty="0">
                <a:solidFill>
                  <a:schemeClr val="hlink"/>
                </a:solidFill>
                <a:hlinkClick r:id="rId4"/>
              </a:rPr>
              <a:t>http://www.lesley.edu/guided-reading/#components</a:t>
            </a:r>
          </a:p>
          <a:p>
            <a:pPr lvl="0" rtl="0">
              <a:spcBef>
                <a:spcPts val="0"/>
              </a:spcBef>
              <a:buNone/>
            </a:pPr>
            <a:endParaRPr sz="1400" dirty="0"/>
          </a:p>
          <a:p>
            <a:pPr lvl="0" rtl="0">
              <a:spcBef>
                <a:spcPts val="0"/>
              </a:spcBef>
              <a:buNone/>
            </a:pPr>
            <a:r>
              <a:rPr lang="en" sz="1400" u="sng" dirty="0">
                <a:solidFill>
                  <a:schemeClr val="hlink"/>
                </a:solidFill>
                <a:hlinkClick r:id="rId5"/>
              </a:rPr>
              <a:t>http://www.readwritethink.org/professional-development/strategy-guides/using-guided-reading-develop-30816.html#research-basis</a:t>
            </a:r>
          </a:p>
          <a:p>
            <a:pPr lvl="0" rtl="0">
              <a:spcBef>
                <a:spcPts val="0"/>
              </a:spcBef>
              <a:buNone/>
            </a:pPr>
            <a:endParaRPr sz="1400" dirty="0"/>
          </a:p>
          <a:p>
            <a:pPr lvl="0" rtl="0">
              <a:spcBef>
                <a:spcPts val="0"/>
              </a:spcBef>
              <a:buNone/>
            </a:pPr>
            <a:r>
              <a:rPr lang="en" sz="1400" u="sng" dirty="0">
                <a:solidFill>
                  <a:schemeClr val="hlink"/>
                </a:solidFill>
                <a:hlinkClick r:id="rId6" invalidUrl="http://education.ucf.edu/mirc/Research/Balanced Reading.pdf"/>
              </a:rPr>
              <a:t>http://education.ucf.edu/mirc/Research/Balanced%20Reading.pdf</a:t>
            </a:r>
          </a:p>
          <a:p>
            <a:pPr lvl="0" rtl="0">
              <a:spcBef>
                <a:spcPts val="0"/>
              </a:spcBef>
              <a:buNone/>
            </a:pPr>
            <a:endParaRPr sz="1400" dirty="0"/>
          </a:p>
          <a:p>
            <a:pPr lvl="0" rtl="0">
              <a:spcBef>
                <a:spcPts val="0"/>
              </a:spcBef>
              <a:buNone/>
            </a:pPr>
            <a:r>
              <a:rPr lang="en" sz="1400" u="sng" dirty="0">
                <a:solidFill>
                  <a:schemeClr val="hlink"/>
                </a:solidFill>
                <a:hlinkClick r:id="rId7"/>
              </a:rPr>
              <a:t>http://mnps2010.wikispaces.com/file/view/Balanced+Literacy+Reference+Guide+2012.pdf</a:t>
            </a:r>
          </a:p>
          <a:p>
            <a:pPr lvl="0" rtl="0">
              <a:spcBef>
                <a:spcPts val="0"/>
              </a:spcBef>
              <a:buNone/>
            </a:pPr>
            <a:endParaRPr sz="1400" dirty="0"/>
          </a:p>
          <a:p>
            <a:pPr lvl="0" rtl="0">
              <a:spcBef>
                <a:spcPts val="0"/>
              </a:spcBef>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171850" y="1907699"/>
            <a:ext cx="8602280" cy="1698529"/>
          </a:xfrm>
          <a:prstGeom prst="rect">
            <a:avLst/>
          </a:prstGeom>
        </p:spPr>
        <p:txBody>
          <a:bodyPr lIns="91425" tIns="91425" rIns="91425" bIns="91425" anchor="b" anchorCtr="0">
            <a:noAutofit/>
          </a:bodyPr>
          <a:lstStyle/>
          <a:p>
            <a:pPr lvl="0" algn="ctr">
              <a:spcBef>
                <a:spcPts val="0"/>
              </a:spcBef>
              <a:buNone/>
            </a:pPr>
            <a:r>
              <a:rPr lang="en" sz="7200" dirty="0"/>
              <a:t>Do you know an Ed Gray?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a:blip r:embed="rId3">
            <a:alphaModFix/>
          </a:blip>
          <a:stretch>
            <a:fillRect/>
          </a:stretch>
        </p:blipFill>
        <p:spPr>
          <a:xfrm>
            <a:off x="1709725" y="306337"/>
            <a:ext cx="5724525" cy="4391025"/>
          </a:xfrm>
          <a:prstGeom prst="rect">
            <a:avLst/>
          </a:prstGeom>
          <a:noFill/>
          <a:ln>
            <a:noFill/>
          </a:ln>
        </p:spPr>
      </p:pic>
      <p:sp>
        <p:nvSpPr>
          <p:cNvPr id="111" name="Shape 111"/>
          <p:cNvSpPr txBox="1"/>
          <p:nvPr/>
        </p:nvSpPr>
        <p:spPr>
          <a:xfrm>
            <a:off x="1741050" y="4738900"/>
            <a:ext cx="5661900" cy="262200"/>
          </a:xfrm>
          <a:prstGeom prst="rect">
            <a:avLst/>
          </a:prstGeom>
          <a:noFill/>
          <a:ln>
            <a:noFill/>
          </a:ln>
        </p:spPr>
        <p:txBody>
          <a:bodyPr lIns="91425" tIns="91425" rIns="91425" bIns="91425" anchor="t" anchorCtr="0">
            <a:noAutofit/>
          </a:bodyPr>
          <a:lstStyle/>
          <a:p>
            <a:pPr lvl="0" algn="ctr">
              <a:spcBef>
                <a:spcPts val="0"/>
              </a:spcBef>
              <a:buNone/>
            </a:pPr>
            <a:r>
              <a:rPr lang="en" sz="900" dirty="0">
                <a:solidFill>
                  <a:srgbClr val="FFFFFF"/>
                </a:solidFill>
              </a:rPr>
              <a:t>https://</a:t>
            </a:r>
            <a:r>
              <a:rPr lang="en" sz="900" dirty="0" err="1">
                <a:solidFill>
                  <a:srgbClr val="FFFFFF"/>
                </a:solidFill>
              </a:rPr>
              <a:t>erinpetley.files.wordpress.com</a:t>
            </a:r>
            <a:r>
              <a:rPr lang="en" sz="900" dirty="0">
                <a:solidFill>
                  <a:srgbClr val="FFFFFF"/>
                </a:solidFill>
              </a:rPr>
              <a:t>/2014/02/balanced-literacy1.jpg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54528"/>
            <a:ext cx="8229600" cy="857400"/>
          </a:xfrm>
          <a:prstGeom prst="rect">
            <a:avLst/>
          </a:prstGeom>
        </p:spPr>
        <p:txBody>
          <a:bodyPr lIns="91425" tIns="91425" rIns="91425" bIns="91425" anchor="b" anchorCtr="0">
            <a:noAutofit/>
          </a:bodyPr>
          <a:lstStyle/>
          <a:p>
            <a:pPr lvl="0" algn="ctr">
              <a:spcBef>
                <a:spcPts val="0"/>
              </a:spcBef>
              <a:buNone/>
            </a:pPr>
            <a:r>
              <a:rPr lang="en">
                <a:solidFill>
                  <a:srgbClr val="FFFF00"/>
                </a:solidFill>
              </a:rPr>
              <a:t>Instructional Contexts for Reading</a:t>
            </a:r>
          </a:p>
        </p:txBody>
      </p:sp>
      <p:pic>
        <p:nvPicPr>
          <p:cNvPr id="117" name="Shape 117"/>
          <p:cNvPicPr preferRelativeResize="0"/>
          <p:nvPr/>
        </p:nvPicPr>
        <p:blipFill rotWithShape="1">
          <a:blip r:embed="rId3">
            <a:alphaModFix/>
          </a:blip>
          <a:srcRect t="9436"/>
          <a:stretch/>
        </p:blipFill>
        <p:spPr>
          <a:xfrm>
            <a:off x="2105750" y="1063375"/>
            <a:ext cx="4718225" cy="3448974"/>
          </a:xfrm>
          <a:prstGeom prst="rect">
            <a:avLst/>
          </a:prstGeom>
          <a:noFill/>
          <a:ln>
            <a:noFill/>
          </a:ln>
        </p:spPr>
      </p:pic>
      <p:sp>
        <p:nvSpPr>
          <p:cNvPr id="118" name="Shape 118"/>
          <p:cNvSpPr txBox="1"/>
          <p:nvPr/>
        </p:nvSpPr>
        <p:spPr>
          <a:xfrm>
            <a:off x="69900" y="4520225"/>
            <a:ext cx="8955900" cy="684600"/>
          </a:xfrm>
          <a:prstGeom prst="rect">
            <a:avLst/>
          </a:prstGeom>
          <a:noFill/>
          <a:ln>
            <a:noFill/>
          </a:ln>
        </p:spPr>
        <p:txBody>
          <a:bodyPr lIns="91425" tIns="91425" rIns="91425" bIns="91425" anchor="ctr" anchorCtr="0">
            <a:noAutofit/>
          </a:bodyPr>
          <a:lstStyle/>
          <a:p>
            <a:pPr lvl="0" algn="ctr" rtl="0">
              <a:spcBef>
                <a:spcPts val="0"/>
              </a:spcBef>
              <a:buNone/>
            </a:pPr>
            <a:r>
              <a:rPr lang="en" sz="900">
                <a:solidFill>
                  <a:srgbClr val="FF9900"/>
                </a:solidFill>
              </a:rPr>
              <a:t>Richardson, J. (2016).  The next step forward in guided reading: an assess-decide-guide framework for supporting every reader.  New York, NY: Scholastic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508572" y="0"/>
            <a:ext cx="8229600" cy="3725700"/>
          </a:xfrm>
          <a:prstGeom prst="rect">
            <a:avLst/>
          </a:prstGeom>
        </p:spPr>
        <p:txBody>
          <a:bodyPr lIns="91425" tIns="91425" rIns="91425" bIns="91425" anchor="t" anchorCtr="0">
            <a:noAutofit/>
          </a:bodyPr>
          <a:lstStyle/>
          <a:p>
            <a:pPr lvl="0" algn="ctr" rtl="0">
              <a:spcBef>
                <a:spcPts val="0"/>
              </a:spcBef>
              <a:buClr>
                <a:schemeClr val="dk1"/>
              </a:buClr>
              <a:buSzPct val="45833"/>
              <a:buFont typeface="Arial"/>
              <a:buNone/>
            </a:pPr>
            <a:r>
              <a:rPr lang="en" dirty="0">
                <a:solidFill>
                  <a:srgbClr val="FFFF00"/>
                </a:solidFill>
              </a:rPr>
              <a:t>What is Differentiated Instruction</a:t>
            </a:r>
            <a:r>
              <a:rPr lang="en" dirty="0" smtClean="0">
                <a:solidFill>
                  <a:srgbClr val="FFFF00"/>
                </a:solidFill>
              </a:rPr>
              <a:t>?</a:t>
            </a:r>
            <a:endParaRPr lang="en-US" dirty="0" smtClean="0">
              <a:solidFill>
                <a:srgbClr val="FFFF00"/>
              </a:solidFill>
            </a:endParaRPr>
          </a:p>
          <a:p>
            <a:pPr lvl="0" algn="ctr" rtl="0">
              <a:spcBef>
                <a:spcPts val="0"/>
              </a:spcBef>
              <a:buClr>
                <a:schemeClr val="dk1"/>
              </a:buClr>
              <a:buSzPct val="45833"/>
              <a:buFont typeface="Arial"/>
              <a:buNone/>
            </a:pPr>
            <a:r>
              <a:rPr lang="en" sz="2400" dirty="0">
                <a:solidFill>
                  <a:srgbClr val="FFFFFF"/>
                </a:solidFill>
              </a:rPr>
              <a:t>	</a:t>
            </a:r>
          </a:p>
          <a:p>
            <a:pPr lvl="0" algn="ctr" rtl="0">
              <a:spcBef>
                <a:spcPts val="0"/>
              </a:spcBef>
              <a:buClr>
                <a:schemeClr val="dk1"/>
              </a:buClr>
              <a:buSzPct val="137500"/>
              <a:buFont typeface="Arial"/>
              <a:buNone/>
            </a:pPr>
            <a:endParaRPr sz="800" dirty="0">
              <a:solidFill>
                <a:srgbClr val="FFFFFF"/>
              </a:solidFill>
            </a:endParaRPr>
          </a:p>
          <a:p>
            <a:pPr lvl="0" algn="ctr" rtl="0">
              <a:spcBef>
                <a:spcPts val="0"/>
              </a:spcBef>
              <a:buClr>
                <a:schemeClr val="dk1"/>
              </a:buClr>
              <a:buSzPct val="45833"/>
              <a:buFont typeface="Arial"/>
              <a:buNone/>
            </a:pPr>
            <a:r>
              <a:rPr lang="en" sz="2400" dirty="0">
                <a:solidFill>
                  <a:srgbClr val="FFFFFF"/>
                </a:solidFill>
              </a:rPr>
              <a:t>Differentiated instruction is matching instruction to meet the different needs of learners in a given classroom. The range of instructional need within one classroom is large. In order to accommodate these instructional needs, it is recommended that teachers plan for</a:t>
            </a:r>
            <a:r>
              <a:rPr lang="en" sz="2400" dirty="0" smtClean="0">
                <a:solidFill>
                  <a:srgbClr val="FFFFFF"/>
                </a:solidFill>
              </a:rPr>
              <a:t>:</a:t>
            </a:r>
            <a:endParaRPr lang="en-US" sz="2400" dirty="0" smtClean="0">
              <a:solidFill>
                <a:srgbClr val="FFFFFF"/>
              </a:solidFill>
            </a:endParaRPr>
          </a:p>
          <a:p>
            <a:pPr lvl="0" algn="ctr" rtl="0">
              <a:spcBef>
                <a:spcPts val="0"/>
              </a:spcBef>
              <a:buClr>
                <a:schemeClr val="dk1"/>
              </a:buClr>
              <a:buSzPct val="45833"/>
              <a:buFont typeface="Arial"/>
              <a:buNone/>
            </a:pPr>
            <a:r>
              <a:rPr lang="en" sz="2400" dirty="0">
                <a:solidFill>
                  <a:srgbClr val="FFFFFF"/>
                </a:solidFill>
              </a:rPr>
              <a:t>	</a:t>
            </a:r>
          </a:p>
          <a:p>
            <a:pPr lvl="0" algn="ctr">
              <a:spcBef>
                <a:spcPts val="0"/>
              </a:spcBef>
              <a:buClr>
                <a:schemeClr val="dk1"/>
              </a:buClr>
              <a:buSzPct val="45833"/>
              <a:buFont typeface="Arial"/>
              <a:buNone/>
            </a:pPr>
            <a:r>
              <a:rPr lang="en" sz="2400" dirty="0">
                <a:solidFill>
                  <a:srgbClr val="FF9900"/>
                </a:solidFill>
              </a:rPr>
              <a:t>• small group, differentiated instruction</a:t>
            </a:r>
          </a:p>
          <a:p>
            <a:pPr lvl="0" algn="ctr">
              <a:spcBef>
                <a:spcPts val="0"/>
              </a:spcBef>
              <a:buNone/>
            </a:pPr>
            <a:r>
              <a:rPr lang="en" sz="2400" dirty="0">
                <a:solidFill>
                  <a:srgbClr val="FF9900"/>
                </a:solidFill>
              </a:rPr>
              <a:t>• ample student practice opportunities in the form of  </a:t>
            </a:r>
          </a:p>
          <a:p>
            <a:pPr lvl="0" algn="ctr">
              <a:spcBef>
                <a:spcPts val="0"/>
              </a:spcBef>
              <a:buNone/>
            </a:pPr>
            <a:r>
              <a:rPr lang="en" sz="2400" dirty="0">
                <a:solidFill>
                  <a:srgbClr val="FF9900"/>
                </a:solidFill>
              </a:rPr>
              <a:t>   Literacy </a:t>
            </a:r>
            <a:r>
              <a:rPr lang="en" sz="2400" dirty="0" smtClean="0">
                <a:solidFill>
                  <a:srgbClr val="FF9900"/>
                </a:solidFill>
              </a:rPr>
              <a:t>Centers/Workstations</a:t>
            </a:r>
            <a:endParaRPr lang="en-US" sz="2400" dirty="0" smtClean="0">
              <a:solidFill>
                <a:srgbClr val="FF9900"/>
              </a:solidFill>
            </a:endParaRPr>
          </a:p>
          <a:p>
            <a:pPr lvl="0" algn="ctr">
              <a:spcBef>
                <a:spcPts val="0"/>
              </a:spcBef>
              <a:buNone/>
            </a:pPr>
            <a:endParaRPr lang="en" sz="2400" dirty="0">
              <a:solidFill>
                <a:srgbClr val="FF9900"/>
              </a:solidFill>
            </a:endParaRPr>
          </a:p>
          <a:p>
            <a:pPr lvl="0" algn="ctr" rtl="0">
              <a:spcBef>
                <a:spcPts val="0"/>
              </a:spcBef>
              <a:buClr>
                <a:schemeClr val="dk1"/>
              </a:buClr>
              <a:buSzPct val="78571"/>
              <a:buFont typeface="Arial"/>
              <a:buNone/>
            </a:pPr>
            <a:r>
              <a:rPr lang="en" sz="1400" u="sng" dirty="0">
                <a:solidFill>
                  <a:schemeClr val="hlink"/>
                </a:solidFill>
                <a:hlinkClick r:id="rId3"/>
              </a:rPr>
              <a:t>http://www.fcrr.org/assessment/pdf/</a:t>
            </a:r>
            <a:r>
              <a:rPr lang="en" sz="1400" u="sng" dirty="0" err="1">
                <a:solidFill>
                  <a:schemeClr val="hlink"/>
                </a:solidFill>
                <a:hlinkClick r:id="rId3"/>
              </a:rPr>
              <a:t>smallGroupAlternativeLessonStructures.pd</a:t>
            </a:r>
            <a:r>
              <a:rPr lang="en" sz="2400" u="sng" dirty="0" err="1">
                <a:solidFill>
                  <a:schemeClr val="hlink"/>
                </a:solidFill>
                <a:hlinkClick r:id="rId3"/>
              </a:rPr>
              <a:t>f</a:t>
            </a:r>
            <a:endParaRPr lang="en" sz="2400" u="sng" dirty="0">
              <a:solidFill>
                <a:schemeClr val="hlink"/>
              </a:solidFill>
              <a:hlinkClick r:id="rId3"/>
            </a:endParaRPr>
          </a:p>
          <a:p>
            <a:pPr lvl="0" algn="ctr">
              <a:spcBef>
                <a:spcPts val="0"/>
              </a:spcBef>
              <a:buClr>
                <a:schemeClr val="dk1"/>
              </a:buClr>
              <a:buSzPct val="45833"/>
              <a:buFont typeface="Arial"/>
              <a:buNone/>
            </a:pPr>
            <a:endParaRPr sz="2400" dirty="0">
              <a:solidFill>
                <a:srgbClr val="FFFFFF"/>
              </a:solidFill>
            </a:endParaRPr>
          </a:p>
          <a:p>
            <a:pPr lvl="0">
              <a:spcBef>
                <a:spcPts val="0"/>
              </a:spcBef>
              <a:buClr>
                <a:schemeClr val="dk1"/>
              </a:buClr>
              <a:buSzPct val="100000"/>
              <a:buFont typeface="Arial"/>
              <a:buNone/>
            </a:pPr>
            <a:r>
              <a:rPr lang="en" sz="1100" dirty="0">
                <a:solidFill>
                  <a:srgbClr val="FFFFFF"/>
                </a:solidFill>
              </a:rPr>
              <a:t>				</a:t>
            </a:r>
          </a:p>
          <a:p>
            <a:pPr lvl="0">
              <a:spcBef>
                <a:spcPts val="0"/>
              </a:spcBef>
              <a:buClr>
                <a:schemeClr val="dk1"/>
              </a:buClr>
              <a:buSzPct val="100000"/>
              <a:buFont typeface="Arial"/>
              <a:buNone/>
            </a:pPr>
            <a:r>
              <a:rPr lang="en" sz="1100" dirty="0">
                <a:solidFill>
                  <a:srgbClr val="FFFFFF"/>
                </a:solidFill>
              </a:rPr>
              <a:t>			</a:t>
            </a:r>
          </a:p>
          <a:p>
            <a:pPr lvl="0">
              <a:spcBef>
                <a:spcPts val="0"/>
              </a:spcBef>
              <a:buClr>
                <a:schemeClr val="dk1"/>
              </a:buClr>
              <a:buSzPct val="100000"/>
              <a:buFont typeface="Arial"/>
              <a:buNone/>
            </a:pPr>
            <a:r>
              <a:rPr lang="en" sz="1100" dirty="0">
                <a:solidFill>
                  <a:srgbClr val="FFFFFF"/>
                </a:solidFill>
              </a:rPr>
              <a:t>		</a:t>
            </a:r>
          </a:p>
          <a:p>
            <a:pPr lvl="0">
              <a:spcBef>
                <a:spcPts val="0"/>
              </a:spcBef>
              <a:buNone/>
            </a:pPr>
            <a:endParaRPr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419943" y="1410497"/>
            <a:ext cx="8229600" cy="4139700"/>
          </a:xfrm>
          <a:prstGeom prst="rect">
            <a:avLst/>
          </a:prstGeom>
        </p:spPr>
        <p:txBody>
          <a:bodyPr lIns="91425" tIns="91425" rIns="91425" bIns="91425" anchor="t" anchorCtr="0">
            <a:noAutofit/>
          </a:bodyPr>
          <a:lstStyle/>
          <a:p>
            <a:pPr lvl="0" algn="ctr">
              <a:spcBef>
                <a:spcPts val="0"/>
              </a:spcBef>
              <a:buNone/>
            </a:pPr>
            <a:r>
              <a:rPr lang="en" dirty="0"/>
              <a:t> </a:t>
            </a:r>
          </a:p>
          <a:p>
            <a:pPr lvl="0">
              <a:spcBef>
                <a:spcPts val="0"/>
              </a:spcBef>
              <a:buNone/>
            </a:pPr>
            <a:endParaRPr sz="1800" dirty="0"/>
          </a:p>
          <a:p>
            <a:pPr lvl="0">
              <a:spcBef>
                <a:spcPts val="0"/>
              </a:spcBef>
              <a:buClr>
                <a:schemeClr val="dk1"/>
              </a:buClr>
              <a:buSzPct val="36666"/>
              <a:buFont typeface="Arial"/>
              <a:buNone/>
            </a:pPr>
            <a:endParaRPr dirty="0"/>
          </a:p>
          <a:p>
            <a:pPr lvl="0">
              <a:spcBef>
                <a:spcPts val="0"/>
              </a:spcBef>
              <a:buNone/>
            </a:pPr>
            <a:endParaRPr sz="1800" dirty="0"/>
          </a:p>
          <a:p>
            <a:pPr lvl="0">
              <a:spcBef>
                <a:spcPts val="0"/>
              </a:spcBef>
              <a:buNone/>
            </a:pPr>
            <a:endParaRPr sz="1800" dirty="0"/>
          </a:p>
          <a:p>
            <a:pPr lvl="0">
              <a:spcBef>
                <a:spcPts val="0"/>
              </a:spcBef>
              <a:buNone/>
            </a:pPr>
            <a:r>
              <a:rPr lang="en" sz="1800" dirty="0"/>
              <a:t>Each lesson should build upon the state standards lessons you teach in </a:t>
            </a:r>
            <a:r>
              <a:rPr lang="en" sz="1800" dirty="0">
                <a:solidFill>
                  <a:srgbClr val="FF9900"/>
                </a:solidFill>
              </a:rPr>
              <a:t>whole class instruction</a:t>
            </a:r>
            <a:r>
              <a:rPr lang="en" sz="1800" dirty="0"/>
              <a:t> using read </a:t>
            </a:r>
            <a:r>
              <a:rPr lang="en" sz="1800" dirty="0" err="1"/>
              <a:t>alouds</a:t>
            </a:r>
            <a:r>
              <a:rPr lang="en" sz="1800" dirty="0"/>
              <a:t> and shared reading experiences.  Teachers select books at students’ instructional level for </a:t>
            </a:r>
            <a:r>
              <a:rPr lang="en" sz="1800" dirty="0">
                <a:solidFill>
                  <a:srgbClr val="FF9900"/>
                </a:solidFill>
              </a:rPr>
              <a:t>guided reading</a:t>
            </a:r>
            <a:r>
              <a:rPr lang="en" sz="1800" dirty="0"/>
              <a:t>.  Students read text at their </a:t>
            </a:r>
            <a:r>
              <a:rPr lang="en" sz="1800" dirty="0">
                <a:solidFill>
                  <a:srgbClr val="FF9900"/>
                </a:solidFill>
              </a:rPr>
              <a:t>independent</a:t>
            </a:r>
            <a:r>
              <a:rPr lang="en" sz="1800" dirty="0"/>
              <a:t> level while the teacher teaches her guided reading groups. </a:t>
            </a:r>
          </a:p>
          <a:p>
            <a:pPr lvl="0">
              <a:spcBef>
                <a:spcPts val="0"/>
              </a:spcBef>
              <a:buNone/>
            </a:pPr>
            <a:endParaRPr sz="1800" dirty="0"/>
          </a:p>
          <a:p>
            <a:pPr lvl="0" algn="ctr" rtl="0">
              <a:spcBef>
                <a:spcPts val="0"/>
              </a:spcBef>
              <a:buNone/>
            </a:pPr>
            <a:r>
              <a:rPr lang="en" sz="900" dirty="0">
                <a:solidFill>
                  <a:srgbClr val="FF9900"/>
                </a:solidFill>
              </a:rPr>
              <a:t>Richardson, J. (2016).  The next step forward in guided reading: an assess-decide-guide framework for supporting every reader.  New York, NY: Scholastic</a:t>
            </a:r>
          </a:p>
          <a:p>
            <a:pPr lvl="0">
              <a:spcBef>
                <a:spcPts val="0"/>
              </a:spcBef>
              <a:buNone/>
            </a:pPr>
            <a:endParaRPr sz="1800" dirty="0"/>
          </a:p>
        </p:txBody>
      </p:sp>
      <p:pic>
        <p:nvPicPr>
          <p:cNvPr id="129" name="Shape 129"/>
          <p:cNvPicPr preferRelativeResize="0"/>
          <p:nvPr/>
        </p:nvPicPr>
        <p:blipFill>
          <a:blip r:embed="rId3">
            <a:alphaModFix/>
          </a:blip>
          <a:stretch>
            <a:fillRect/>
          </a:stretch>
        </p:blipFill>
        <p:spPr>
          <a:xfrm>
            <a:off x="2036926" y="726900"/>
            <a:ext cx="5229799" cy="2165450"/>
          </a:xfrm>
          <a:prstGeom prst="rect">
            <a:avLst/>
          </a:prstGeom>
          <a:noFill/>
          <a:ln>
            <a:noFill/>
          </a:ln>
        </p:spPr>
      </p:pic>
      <p:sp>
        <p:nvSpPr>
          <p:cNvPr id="130" name="Shape 130"/>
          <p:cNvSpPr txBox="1"/>
          <p:nvPr/>
        </p:nvSpPr>
        <p:spPr>
          <a:xfrm>
            <a:off x="2193125" y="160425"/>
            <a:ext cx="5073600" cy="314400"/>
          </a:xfrm>
          <a:prstGeom prst="rect">
            <a:avLst/>
          </a:prstGeom>
          <a:noFill/>
          <a:ln>
            <a:noFill/>
          </a:ln>
        </p:spPr>
        <p:txBody>
          <a:bodyPr lIns="91425" tIns="91425" rIns="91425" bIns="91425" anchor="t" anchorCtr="0">
            <a:noAutofit/>
          </a:bodyPr>
          <a:lstStyle/>
          <a:p>
            <a:pPr lvl="0" algn="ctr">
              <a:spcBef>
                <a:spcPts val="0"/>
              </a:spcBef>
              <a:buNone/>
            </a:pPr>
            <a:r>
              <a:rPr lang="en" sz="2400" dirty="0">
                <a:solidFill>
                  <a:srgbClr val="FFFF00"/>
                </a:solidFill>
              </a:rPr>
              <a:t>Literacy Block</a:t>
            </a:r>
          </a:p>
        </p:txBody>
      </p:sp>
    </p:spTree>
  </p:cSld>
  <p:clrMapOvr>
    <a:masterClrMapping/>
  </p:clrMapOvr>
</p:sld>
</file>

<file path=ppt/theme/theme1.xml><?xml version="1.0" encoding="utf-8"?>
<a:theme xmlns:a="http://schemas.openxmlformats.org/drawingml/2006/main" name="simple-dark">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1662</Words>
  <Application>Microsoft Office PowerPoint</Application>
  <PresentationFormat>On-screen Show (16:9)</PresentationFormat>
  <Paragraphs>422</Paragraphs>
  <Slides>48</Slides>
  <Notes>47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Arial</vt:lpstr>
      <vt:lpstr>Cambria</vt:lpstr>
      <vt:lpstr>Comic Sans MS</vt:lpstr>
      <vt:lpstr>Trebuchet MS</vt:lpstr>
      <vt:lpstr>Verdana</vt:lpstr>
      <vt:lpstr>simple-dark</vt:lpstr>
      <vt:lpstr>simple-dark-2</vt:lpstr>
      <vt:lpstr>PowerPoint Presentation</vt:lpstr>
      <vt:lpstr>Agenda</vt:lpstr>
      <vt:lpstr>PowerPoint Presentation</vt:lpstr>
      <vt:lpstr>PowerPoint Presentation</vt:lpstr>
      <vt:lpstr>Do you know an Ed Gray?</vt:lpstr>
      <vt:lpstr>PowerPoint Presentation</vt:lpstr>
      <vt:lpstr>Instructional Contexts for Reading</vt:lpstr>
      <vt:lpstr>PowerPoint Presentation</vt:lpstr>
      <vt:lpstr>PowerPoint Presentation</vt:lpstr>
      <vt:lpstr>PowerPoint Presentation</vt:lpstr>
      <vt:lpstr>PowerPoint Presentation</vt:lpstr>
      <vt:lpstr>5 Components of Reading</vt:lpstr>
      <vt:lpstr>Phonemic Awareness</vt:lpstr>
      <vt:lpstr>PowerPoint Presentation</vt:lpstr>
      <vt:lpstr>Phonemic Awareness Strategies </vt:lpstr>
      <vt:lpstr>PowerPoint Presentation</vt:lpstr>
      <vt:lpstr>Phonics</vt:lpstr>
      <vt:lpstr>Assessment / Progress Monitor  Phonics Instruction</vt:lpstr>
      <vt:lpstr>Phonics Strategies </vt:lpstr>
      <vt:lpstr>  Technology to Support Phonics </vt:lpstr>
      <vt:lpstr>Fluency</vt:lpstr>
      <vt:lpstr>Assessment / Progress Monitor  Fluency Growth </vt:lpstr>
      <vt:lpstr>Fluency Strategies</vt:lpstr>
      <vt:lpstr>Technology to Support Fluency</vt:lpstr>
      <vt:lpstr>PowerPoint Presentation</vt:lpstr>
      <vt:lpstr>Vocabulary</vt:lpstr>
      <vt:lpstr>  Assessment / Progress Monitor Vocabulary Growth </vt:lpstr>
      <vt:lpstr>Vocabulary Strategies</vt:lpstr>
      <vt:lpstr>PowerPoint Presentation</vt:lpstr>
      <vt:lpstr>Comprehension</vt:lpstr>
      <vt:lpstr>Assessment / Progress Monitor Comprehension </vt:lpstr>
      <vt:lpstr>PowerPoint Presentation</vt:lpstr>
      <vt:lpstr>   Technology to Support Comprehension  ReadWorks TweenTribune Newsela</vt:lpstr>
      <vt:lpstr>Specially-Designed Instruction</vt:lpstr>
      <vt:lpstr>PowerPoint Presentation</vt:lpstr>
      <vt:lpstr> Phonemic Awareness Programs (available for checkout through the T/TAC @ VT lending library)</vt:lpstr>
      <vt:lpstr>PowerPoint Presentation</vt:lpstr>
      <vt:lpstr>PowerPoint Presentation</vt:lpstr>
      <vt:lpstr>PowerPoint Presentation</vt:lpstr>
      <vt:lpstr>PowerPoint Presentation</vt:lpstr>
      <vt:lpstr>PowerPoint Presentation</vt:lpstr>
      <vt:lpstr>Turn &amp; Talk</vt:lpstr>
      <vt:lpstr>PowerPoint Presentation</vt:lpstr>
      <vt:lpstr>Guiding Questions</vt:lpstr>
      <vt:lpstr>Action Plan</vt:lpstr>
      <vt:lpstr>PowerPoint Presentation</vt:lpstr>
      <vt:lpstr>EXIT Ticket:   http://tinyurl.com/gl8lobz  Evaluations:  Please fill out the evaluation form</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dc:creator>
  <cp:lastModifiedBy>Crystal</cp:lastModifiedBy>
  <cp:revision>9</cp:revision>
  <dcterms:modified xsi:type="dcterms:W3CDTF">2017-02-02T19:47:36Z</dcterms:modified>
</cp:coreProperties>
</file>