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0" r:id="rId22"/>
    <p:sldId id="276" r:id="rId23"/>
    <p:sldId id="277" r:id="rId24"/>
    <p:sldId id="278" r:id="rId25"/>
    <p:sldId id="279" r:id="rId26"/>
    <p:sldId id="281" r:id="rId27"/>
    <p:sldId id="282" r:id="rId28"/>
    <p:sldId id="29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0E448AB-095E-4C33-9273-3186C9BB00B7}">
  <a:tblStyle styleId="{A0E448AB-095E-4C33-9273-3186C9BB00B7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586"/>
  </p:normalViewPr>
  <p:slideViewPr>
    <p:cSldViewPr snapToGrid="0" snapToObjects="1">
      <p:cViewPr varScale="1">
        <p:scale>
          <a:sx n="107" d="100"/>
          <a:sy n="107" d="100"/>
        </p:scale>
        <p:origin x="114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615327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9754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0658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58944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93661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72310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53359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46395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33187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73224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Show F&amp;P growth chart</a:t>
            </a:r>
          </a:p>
        </p:txBody>
      </p:sp>
    </p:spTree>
    <p:extLst>
      <p:ext uri="{BB962C8B-B14F-4D97-AF65-F5344CB8AC3E}">
        <p14:creationId xmlns:p14="http://schemas.microsoft.com/office/powerpoint/2010/main" val="19399644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2255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one strand is compromised, the strength of the rope is compromised thus hindering the comprehension of the text being read.</a:t>
            </a:r>
          </a:p>
        </p:txBody>
      </p:sp>
    </p:spTree>
    <p:extLst>
      <p:ext uri="{BB962C8B-B14F-4D97-AF65-F5344CB8AC3E}">
        <p14:creationId xmlns:p14="http://schemas.microsoft.com/office/powerpoint/2010/main" val="11399014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Choose text based on skill or strategy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I.e. if working on fluency, then choose a reread or lower level book</a:t>
            </a:r>
          </a:p>
        </p:txBody>
      </p:sp>
    </p:spTree>
    <p:extLst>
      <p:ext uri="{BB962C8B-B14F-4D97-AF65-F5344CB8AC3E}">
        <p14:creationId xmlns:p14="http://schemas.microsoft.com/office/powerpoint/2010/main" val="13595121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13856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02984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82954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Students whisper read while teachers confers one on one and encourages problem-solving strategies</a:t>
            </a:r>
          </a:p>
        </p:txBody>
      </p:sp>
    </p:spTree>
    <p:extLst>
      <p:ext uri="{BB962C8B-B14F-4D97-AF65-F5344CB8AC3E}">
        <p14:creationId xmlns:p14="http://schemas.microsoft.com/office/powerpoint/2010/main" val="10966897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62067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Refer to comprehension section of packet</a:t>
            </a:r>
          </a:p>
        </p:txBody>
      </p:sp>
    </p:spTree>
    <p:extLst>
      <p:ext uri="{BB962C8B-B14F-4D97-AF65-F5344CB8AC3E}">
        <p14:creationId xmlns:p14="http://schemas.microsoft.com/office/powerpoint/2010/main" val="11727555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Ar books can be used as an independent station</a:t>
            </a:r>
          </a:p>
        </p:txBody>
      </p:sp>
    </p:spTree>
    <p:extLst>
      <p:ext uri="{BB962C8B-B14F-4D97-AF65-F5344CB8AC3E}">
        <p14:creationId xmlns:p14="http://schemas.microsoft.com/office/powerpoint/2010/main" val="15446175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2681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2502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62761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24697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79076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83380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23085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2038846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311019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39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3468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0794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9036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4661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59082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0573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lt2"/>
              </a:buClr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chemeClr val="lt1"/>
              </a:buClr>
              <a:buSzPct val="100000"/>
              <a:defRPr sz="3000">
                <a:solidFill>
                  <a:schemeClr val="lt1"/>
                </a:solidFill>
              </a:defRPr>
            </a:lvl1pPr>
            <a:lvl2pPr lvl="1">
              <a:spcBef>
                <a:spcPts val="480"/>
              </a:spcBef>
              <a:buClr>
                <a:schemeClr val="lt1"/>
              </a:buClr>
              <a:buSzPct val="100000"/>
              <a:defRPr sz="2400">
                <a:solidFill>
                  <a:schemeClr val="lt1"/>
                </a:solidFill>
              </a:defRPr>
            </a:lvl2pPr>
            <a:lvl3pPr lvl="2">
              <a:spcBef>
                <a:spcPts val="480"/>
              </a:spcBef>
              <a:buClr>
                <a:schemeClr val="lt1"/>
              </a:buClr>
              <a:buSzPct val="100000"/>
              <a:defRPr sz="2400">
                <a:solidFill>
                  <a:schemeClr val="lt1"/>
                </a:solidFill>
              </a:defRPr>
            </a:lvl3pPr>
            <a:lvl4pPr lvl="3"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4pPr>
            <a:lvl5pPr lvl="4"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5pPr>
            <a:lvl6pPr lvl="5"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6pPr>
            <a:lvl7pPr lvl="6"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7pPr>
            <a:lvl8pPr lvl="7"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8pPr>
            <a:lvl9pPr lvl="8"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300">
                <a:solidFill>
                  <a:schemeClr val="lt1"/>
                </a:solidFill>
              </a:rPr>
              <a:t>‹#›</a:t>
            </a:fld>
            <a:endParaRPr lang="en" sz="1300">
              <a:solidFill>
                <a:schemeClr val="lt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0B-vnY9TiednReEF5U2phTXdrWjQ/view?usp=sharing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0B-vnY9TiednRQmJ2N2VPdy00c1k/view?usp=sharing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rive.google.com/file/d/0B-vnY9TiednRbEpZcmpuTW9iUHc/view?usp=sharin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0B-vnY9TiednRRFZ6akxDdGFGWWc/view?usp=sharing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udltechtoolkit.wikispaces.com/Graphic+organizers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rive.google.com/file/d/0B-vnY9TiednRU0xjc3lCQXJkZE0/view?usp=sharin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weentribune.com" TargetMode="External"/><Relationship Id="rId5" Type="http://schemas.openxmlformats.org/officeDocument/2006/relationships/hyperlink" Target="https://newsela.com/about/" TargetMode="External"/><Relationship Id="rId4" Type="http://schemas.openxmlformats.org/officeDocument/2006/relationships/hyperlink" Target="http://www.readworks.org/books/passage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lincs.ed.gov/publications/pdf/adolescent_literacy07.pdf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anrichardsonguidedreading.com/video-clips" TargetMode="External"/><Relationship Id="rId7" Type="http://schemas.openxmlformats.org/officeDocument/2006/relationships/hyperlink" Target="http://mnps2010.wikispaces.com/file/view/Balanced+Literacy+Reference+Guide+2012.pdf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ducation.ucf.edu/mirc/Research/Balanced%20Reading.pdf" TargetMode="External"/><Relationship Id="rId5" Type="http://schemas.openxmlformats.org/officeDocument/2006/relationships/hyperlink" Target="http://www.readwritethink.org/professional-development/strategy-guides/using-guided-reading-develop-30816.html#research-basis" TargetMode="External"/><Relationship Id="rId4" Type="http://schemas.openxmlformats.org/officeDocument/2006/relationships/hyperlink" Target="http://www.lesley.edu/guided-reading/#component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chingchannel.org/videos/guided-reading-introduction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/>
        </p:nvSpPr>
        <p:spPr>
          <a:xfrm>
            <a:off x="2512200" y="3805900"/>
            <a:ext cx="4119600" cy="167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>
                <a:solidFill>
                  <a:schemeClr val="lt1"/>
                </a:solidFill>
              </a:rPr>
              <a:t>Wendy Phillips , M.S., Literacy Specialist     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200">
                <a:solidFill>
                  <a:schemeClr val="lt1"/>
                </a:solidFill>
              </a:rPr>
              <a:t>Coordinator of Reading</a:t>
            </a:r>
          </a:p>
          <a:p>
            <a:pPr lvl="0" algn="l" rtl="0">
              <a:spcBef>
                <a:spcPts val="0"/>
              </a:spcBef>
              <a:buNone/>
            </a:pPr>
            <a:endParaRPr sz="1200">
              <a:solidFill>
                <a:schemeClr val="lt1"/>
              </a:solidFill>
            </a:endParaRPr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rgbClr val="FF9900"/>
                </a:solidFill>
              </a:rPr>
              <a:t>Virginia Department of Education’s </a:t>
            </a:r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rgbClr val="FF9900"/>
                </a:solidFill>
              </a:rPr>
              <a:t>Training &amp; Technical Assistance Center (T/TAC) </a:t>
            </a:r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rgbClr val="FF9900"/>
                </a:solidFill>
              </a:rPr>
              <a:t>@ Virginia Tech</a:t>
            </a:r>
          </a:p>
          <a:p>
            <a:pPr lvl="0">
              <a:spcBef>
                <a:spcPts val="0"/>
              </a:spcBef>
              <a:buNone/>
            </a:pPr>
            <a:endParaRPr sz="1200">
              <a:solidFill>
                <a:srgbClr val="FF9900"/>
              </a:solidFill>
            </a:endParaRPr>
          </a:p>
        </p:txBody>
      </p:sp>
      <p:sp>
        <p:nvSpPr>
          <p:cNvPr id="35" name="Shape 35"/>
          <p:cNvSpPr txBox="1"/>
          <p:nvPr/>
        </p:nvSpPr>
        <p:spPr>
          <a:xfrm>
            <a:off x="1142100" y="648425"/>
            <a:ext cx="6859800" cy="127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800">
                <a:solidFill>
                  <a:schemeClr val="lt1"/>
                </a:solidFill>
              </a:rPr>
              <a:t> </a:t>
            </a:r>
          </a:p>
        </p:txBody>
      </p:sp>
      <p:cxnSp>
        <p:nvCxnSpPr>
          <p:cNvPr id="36" name="Shape 36"/>
          <p:cNvCxnSpPr>
            <a:stCxn id="37" idx="3"/>
            <a:endCxn id="37" idx="3"/>
          </p:cNvCxnSpPr>
          <p:nvPr/>
        </p:nvCxnSpPr>
        <p:spPr>
          <a:xfrm>
            <a:off x="9094374" y="2571750"/>
            <a:ext cx="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38" name="Shape 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7537" y="1369500"/>
            <a:ext cx="3368924" cy="1791074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Shape 39"/>
          <p:cNvSpPr txBox="1"/>
          <p:nvPr/>
        </p:nvSpPr>
        <p:spPr>
          <a:xfrm>
            <a:off x="568350" y="-124775"/>
            <a:ext cx="8391300" cy="136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Differentiation Through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532250" y="1876675"/>
            <a:ext cx="8229600" cy="234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How does Jenna model expectations for workstations?</a:t>
            </a:r>
          </a:p>
          <a:p>
            <a:pPr lvl="0" algn="ctr" rtl="0">
              <a:spcBef>
                <a:spcPts val="0"/>
              </a:spcBef>
              <a:buNone/>
            </a:pPr>
            <a:endParaRPr sz="2400"/>
          </a:p>
          <a:p>
            <a:pPr lvl="0" algn="l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endParaRPr sz="2400"/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How do students transition among tasks?</a:t>
            </a:r>
          </a:p>
        </p:txBody>
      </p:sp>
      <p:sp>
        <p:nvSpPr>
          <p:cNvPr id="88" name="Shape 88"/>
          <p:cNvSpPr txBox="1"/>
          <p:nvPr/>
        </p:nvSpPr>
        <p:spPr>
          <a:xfrm>
            <a:off x="1524650" y="410825"/>
            <a:ext cx="6244800" cy="82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000">
                <a:solidFill>
                  <a:srgbClr val="FFFF00"/>
                </a:solidFill>
              </a:rPr>
              <a:t>Turn &amp; Talk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rgbClr val="FFFF00"/>
                </a:solidFill>
              </a:rPr>
              <a:t>Elements of Guided Reading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457200" y="1417800"/>
            <a:ext cx="8229600" cy="3725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/>
              <a:t>Form small group</a:t>
            </a:r>
          </a:p>
          <a:p>
            <a:pPr lvl="0">
              <a:spcBef>
                <a:spcPts val="0"/>
              </a:spcBef>
              <a:buNone/>
            </a:pPr>
            <a:r>
              <a:rPr lang="en" sz="1800" dirty="0"/>
              <a:t>Identify emphases</a:t>
            </a:r>
          </a:p>
          <a:p>
            <a:pPr lvl="0">
              <a:spcBef>
                <a:spcPts val="0"/>
              </a:spcBef>
              <a:buNone/>
            </a:pPr>
            <a:r>
              <a:rPr lang="en" sz="1800" dirty="0"/>
              <a:t>Select a Text</a:t>
            </a:r>
          </a:p>
          <a:p>
            <a:pPr lvl="0">
              <a:spcBef>
                <a:spcPts val="0"/>
              </a:spcBef>
              <a:buNone/>
            </a:pPr>
            <a:r>
              <a:rPr lang="en" sz="1800" dirty="0"/>
              <a:t>Analyze the text</a:t>
            </a:r>
          </a:p>
          <a:p>
            <a:pPr lvl="0">
              <a:spcBef>
                <a:spcPts val="0"/>
              </a:spcBef>
              <a:buNone/>
            </a:pPr>
            <a:r>
              <a:rPr lang="en" sz="1800" dirty="0"/>
              <a:t>Introduce the text</a:t>
            </a:r>
          </a:p>
          <a:p>
            <a:pPr lvl="0">
              <a:spcBef>
                <a:spcPts val="0"/>
              </a:spcBef>
              <a:buNone/>
            </a:pPr>
            <a:r>
              <a:rPr lang="en" sz="1800" dirty="0"/>
              <a:t>Support student’s reading of text</a:t>
            </a:r>
          </a:p>
          <a:p>
            <a:pPr lvl="0">
              <a:spcBef>
                <a:spcPts val="0"/>
              </a:spcBef>
              <a:buNone/>
            </a:pPr>
            <a:r>
              <a:rPr lang="en" sz="1800" dirty="0"/>
              <a:t>Guide discussion</a:t>
            </a:r>
          </a:p>
          <a:p>
            <a:pPr lvl="0">
              <a:spcBef>
                <a:spcPts val="0"/>
              </a:spcBef>
              <a:buNone/>
            </a:pPr>
            <a:r>
              <a:rPr lang="en" sz="1800" dirty="0"/>
              <a:t>Engage in specific teaching for processing strategies</a:t>
            </a:r>
          </a:p>
          <a:p>
            <a:pPr lvl="0">
              <a:spcBef>
                <a:spcPts val="0"/>
              </a:spcBef>
              <a:buNone/>
            </a:pPr>
            <a:r>
              <a:rPr lang="en" sz="1800" dirty="0"/>
              <a:t>Support student’s work with letters &amp; words</a:t>
            </a:r>
          </a:p>
          <a:p>
            <a:pPr lvl="0">
              <a:spcBef>
                <a:spcPts val="0"/>
              </a:spcBef>
              <a:buNone/>
            </a:pPr>
            <a:r>
              <a:rPr lang="en" sz="1800" dirty="0"/>
              <a:t>Extend understanding through writing about reading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484930" y="1109592"/>
            <a:ext cx="8229600" cy="3725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 dirty="0">
                <a:solidFill>
                  <a:srgbClr val="FFFF00"/>
                </a:solidFill>
              </a:rPr>
              <a:t>Essentials of Guided Reading:</a:t>
            </a:r>
          </a:p>
          <a:p>
            <a:pPr lvl="0" algn="ctr">
              <a:spcBef>
                <a:spcPts val="0"/>
              </a:spcBef>
              <a:buNone/>
            </a:pPr>
            <a:endParaRPr dirty="0">
              <a:solidFill>
                <a:srgbClr val="FFFF00"/>
              </a:solidFill>
            </a:endParaRPr>
          </a:p>
          <a:p>
            <a:pPr marL="457200" lvl="0" indent="-381000">
              <a:spcBef>
                <a:spcPts val="0"/>
              </a:spcBef>
              <a:buSzPct val="100000"/>
              <a:buAutoNum type="arabicPeriod"/>
            </a:pPr>
            <a:r>
              <a:rPr lang="en" sz="2400" dirty="0"/>
              <a:t>Small dynamic groups (using systematic assessment)</a:t>
            </a:r>
          </a:p>
          <a:p>
            <a:pPr marL="457200" lvl="0" indent="-381000" rtl="0">
              <a:spcBef>
                <a:spcPts val="0"/>
              </a:spcBef>
              <a:buSzPct val="100000"/>
              <a:buAutoNum type="arabicPeriod"/>
            </a:pPr>
            <a:r>
              <a:rPr lang="en" sz="2400" dirty="0"/>
              <a:t>Instructional leveled texts &amp; targeted teaching</a:t>
            </a:r>
          </a:p>
          <a:p>
            <a:pPr marL="457200" lvl="0" indent="-381000" rtl="0">
              <a:spcBef>
                <a:spcPts val="0"/>
              </a:spcBef>
              <a:buSzPct val="100000"/>
              <a:buAutoNum type="arabicPeriod"/>
            </a:pPr>
            <a:r>
              <a:rPr lang="en" sz="2400" dirty="0"/>
              <a:t>Literacy Stations (small group management)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57200" y="95053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marL="457200" lvl="0" indent="-228600" algn="ctr">
              <a:spcBef>
                <a:spcPts val="0"/>
              </a:spcBef>
              <a:buClr>
                <a:srgbClr val="FFFF00"/>
              </a:buClr>
              <a:buAutoNum type="arabicPeriod"/>
            </a:pPr>
            <a:r>
              <a:rPr lang="en">
                <a:solidFill>
                  <a:srgbClr val="FFFF00"/>
                </a:solidFill>
              </a:rPr>
              <a:t>Small Dynamic Groups</a:t>
            </a:r>
          </a:p>
        </p:txBody>
      </p: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3238" y="1271349"/>
            <a:ext cx="3966273" cy="297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 txBox="1"/>
          <p:nvPr/>
        </p:nvSpPr>
        <p:spPr>
          <a:xfrm>
            <a:off x="604649" y="4465450"/>
            <a:ext cx="7934700" cy="426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>
                <a:solidFill>
                  <a:schemeClr val="dk1"/>
                </a:solidFill>
              </a:rPr>
              <a:t>		 	 	 		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00">
                <a:solidFill>
                  <a:schemeClr val="dk1"/>
                </a:solidFill>
              </a:rPr>
              <a:t>			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00">
                <a:solidFill>
                  <a:schemeClr val="dk1"/>
                </a:solidFill>
              </a:rPr>
              <a:t>				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00">
                <a:solidFill>
                  <a:schemeClr val="dk1"/>
                </a:solidFill>
              </a:rPr>
              <a:t>					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Size of each group: 1-3 lowest readers, 3-5 for struggling readers and 5-7 for highest readers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00">
                <a:solidFill>
                  <a:schemeClr val="dk1"/>
                </a:solidFill>
              </a:rPr>
              <a:t>				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00">
                <a:solidFill>
                  <a:schemeClr val="dk1"/>
                </a:solidFill>
              </a:rPr>
              <a:t>			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00">
                <a:solidFill>
                  <a:schemeClr val="dk1"/>
                </a:solidFill>
              </a:rPr>
              <a:t>		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457200" y="70692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">
                <a:solidFill>
                  <a:srgbClr val="FFFF00"/>
                </a:solidFill>
              </a:rPr>
              <a:t>Grouping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101950" y="1200150"/>
            <a:ext cx="8836500" cy="3725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/>
              <a:t>Placement is flexible and fluid, adapting to student’s needs; teachers must continuously diagnose needs through observations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endParaRPr/>
          </a:p>
          <a:p>
            <a:pPr lv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/>
              <a:t>Groups can be formed by strategy need or reading level (using STAR, PALS, running records,etc.)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457200" y="1346500"/>
            <a:ext cx="8229600" cy="194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/>
              <a:t>Running records will inform not only the selection of an appropriate text but the specific emphases to prioritize for your students. </a:t>
            </a:r>
            <a:r>
              <a:rPr lang="en">
                <a:solidFill>
                  <a:srgbClr val="FFFF00"/>
                </a:solidFill>
              </a:rPr>
              <a:t>#FPLiteracy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rgbClr val="FFFF00"/>
                </a:solidFill>
              </a:rPr>
              <a:t>Levels</a:t>
            </a:r>
            <a:r>
              <a:rPr lang="en"/>
              <a:t>         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55250" y="789600"/>
            <a:ext cx="8229600" cy="2301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/>
              <a:t>  		</a:t>
            </a:r>
          </a:p>
          <a:p>
            <a:pPr marL="457200" lvl="0" indent="-533400" rtl="0">
              <a:spcBef>
                <a:spcPts val="0"/>
              </a:spcBef>
              <a:buSzPct val="100000"/>
            </a:pPr>
            <a:r>
              <a:rPr lang="en" sz="4800" dirty="0"/>
              <a:t>Independent: 95-100%		  </a:t>
            </a:r>
          </a:p>
          <a:p>
            <a:pPr marL="457200" lvl="0" indent="-533400" rtl="0">
              <a:spcBef>
                <a:spcPts val="0"/>
              </a:spcBef>
              <a:buSzPct val="100000"/>
            </a:pPr>
            <a:r>
              <a:rPr lang="en" sz="4800" dirty="0"/>
              <a:t>Instructional: 90-94%     </a:t>
            </a:r>
          </a:p>
          <a:p>
            <a:pPr marL="457200" lvl="0" indent="-533400" rtl="0">
              <a:spcBef>
                <a:spcPts val="0"/>
              </a:spcBef>
              <a:buSzPct val="100000"/>
            </a:pPr>
            <a:r>
              <a:rPr lang="en" sz="4800" dirty="0"/>
              <a:t>Frustration: Below 90% </a:t>
            </a:r>
          </a:p>
          <a:p>
            <a:pPr lvl="0" algn="ctr" rtl="0">
              <a:spcBef>
                <a:spcPts val="0"/>
              </a:spcBef>
              <a:buNone/>
            </a:pPr>
            <a:endParaRPr dirty="0"/>
          </a:p>
          <a:p>
            <a:pPr lvl="0" algn="l">
              <a:spcBef>
                <a:spcPts val="0"/>
              </a:spcBef>
              <a:buNone/>
            </a:pPr>
            <a:r>
              <a:rPr lang="en" dirty="0"/>
              <a:t>         Self correction goal 1:1- 1:3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8" name="Shape 128"/>
          <p:cNvGraphicFramePr/>
          <p:nvPr/>
        </p:nvGraphicFramePr>
        <p:xfrm>
          <a:off x="813500" y="72075"/>
          <a:ext cx="7239000" cy="5089002"/>
        </p:xfrm>
        <a:graphic>
          <a:graphicData uri="http://schemas.openxmlformats.org/drawingml/2006/table">
            <a:tbl>
              <a:tblPr>
                <a:noFill/>
                <a:tableStyleId>{A0E448AB-095E-4C33-9273-3186C9BB00B7}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68575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22222"/>
                        <a:buFont typeface="Arial"/>
                        <a:buNone/>
                      </a:pPr>
                      <a:r>
                        <a:rPr lang="en" sz="900" b="1">
                          <a:solidFill>
                            <a:srgbClr val="FFFF00"/>
                          </a:solidFill>
                        </a:rPr>
                        <a:t>Level L-M</a:t>
                      </a:r>
                    </a:p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22222"/>
                        <a:buFont typeface="Arial"/>
                        <a:buNone/>
                      </a:pPr>
                      <a:r>
                        <a:rPr lang="en" sz="900" b="1">
                          <a:solidFill>
                            <a:srgbClr val="FFFFFF"/>
                          </a:solidFill>
                        </a:rPr>
                        <a:t>L- Lexis</a:t>
                      </a:r>
                    </a:p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22222"/>
                        <a:buFont typeface="Arial"/>
                        <a:buNone/>
                      </a:pPr>
                      <a:r>
                        <a:rPr lang="en" sz="900" b="1">
                          <a:solidFill>
                            <a:srgbClr val="FFFFFF"/>
                          </a:solidFill>
                        </a:rPr>
                        <a:t>L- Casey</a:t>
                      </a:r>
                    </a:p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22222"/>
                        <a:buFont typeface="Arial"/>
                        <a:buNone/>
                      </a:pPr>
                      <a:r>
                        <a:rPr lang="en" sz="900" b="1">
                          <a:solidFill>
                            <a:srgbClr val="FFFFFF"/>
                          </a:solidFill>
                        </a:rPr>
                        <a:t>M- Kameron S.</a:t>
                      </a:r>
                    </a:p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22222"/>
                        <a:buFont typeface="Arial"/>
                        <a:buNone/>
                      </a:pPr>
                      <a:r>
                        <a:rPr lang="en" sz="900" b="1">
                          <a:solidFill>
                            <a:srgbClr val="FFFFFF"/>
                          </a:solidFill>
                        </a:rPr>
                        <a:t>M- Tyler</a:t>
                      </a:r>
                    </a:p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9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M- Kiara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22222"/>
                        <a:buFont typeface="Arial"/>
                        <a:buNone/>
                      </a:pPr>
                      <a:r>
                        <a:rPr lang="en" sz="900" b="1">
                          <a:solidFill>
                            <a:srgbClr val="FFFF00"/>
                          </a:solidFill>
                        </a:rPr>
                        <a:t>Level I, J, K</a:t>
                      </a:r>
                    </a:p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22222"/>
                        <a:buFont typeface="Arial"/>
                        <a:buNone/>
                      </a:pPr>
                      <a:r>
                        <a:rPr lang="en" sz="900" b="1">
                          <a:solidFill>
                            <a:srgbClr val="FFFFFF"/>
                          </a:solidFill>
                        </a:rPr>
                        <a:t>J- Julietta</a:t>
                      </a:r>
                    </a:p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22222"/>
                        <a:buFont typeface="Arial"/>
                        <a:buNone/>
                      </a:pPr>
                      <a:r>
                        <a:rPr lang="en" sz="900" b="1">
                          <a:solidFill>
                            <a:srgbClr val="FFFFFF"/>
                          </a:solidFill>
                        </a:rPr>
                        <a:t>J- Aklexia</a:t>
                      </a:r>
                    </a:p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22222"/>
                        <a:buFont typeface="Arial"/>
                        <a:buNone/>
                      </a:pPr>
                      <a:r>
                        <a:rPr lang="en" sz="900" b="1">
                          <a:solidFill>
                            <a:srgbClr val="FFFFFF"/>
                          </a:solidFill>
                        </a:rPr>
                        <a:t>K- Adam</a:t>
                      </a:r>
                    </a:p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 b="1">
                          <a:solidFill>
                            <a:srgbClr val="FFFFFF"/>
                          </a:solidFill>
                        </a:rPr>
                        <a:t>K- Cameron 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0825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22222"/>
                        <a:buFont typeface="Arial"/>
                        <a:buNone/>
                      </a:pPr>
                      <a:r>
                        <a:rPr lang="en" sz="900" b="1">
                          <a:solidFill>
                            <a:srgbClr val="FFFF00"/>
                          </a:solidFill>
                        </a:rPr>
                        <a:t>Level N </a:t>
                      </a:r>
                    </a:p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22222"/>
                        <a:buFont typeface="Arial"/>
                        <a:buNone/>
                      </a:pPr>
                      <a:r>
                        <a:rPr lang="en" sz="900" b="1">
                          <a:solidFill>
                            <a:srgbClr val="FFFFFF"/>
                          </a:solidFill>
                        </a:rPr>
                        <a:t>(M) Cheyanne</a:t>
                      </a:r>
                    </a:p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22222"/>
                        <a:buFont typeface="Arial"/>
                        <a:buNone/>
                      </a:pPr>
                      <a:r>
                        <a:rPr lang="en" sz="900" b="1">
                          <a:solidFill>
                            <a:srgbClr val="FFFFFF"/>
                          </a:solidFill>
                        </a:rPr>
                        <a:t>Zach</a:t>
                      </a:r>
                    </a:p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22222"/>
                        <a:buFont typeface="Arial"/>
                        <a:buNone/>
                      </a:pPr>
                      <a:r>
                        <a:rPr lang="en" sz="900" b="1">
                          <a:solidFill>
                            <a:srgbClr val="FFFFFF"/>
                          </a:solidFill>
                        </a:rPr>
                        <a:t>Jacob B.</a:t>
                      </a:r>
                    </a:p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22222"/>
                        <a:buFont typeface="Arial"/>
                        <a:buNone/>
                      </a:pPr>
                      <a:r>
                        <a:rPr lang="en" sz="900" b="1">
                          <a:solidFill>
                            <a:srgbClr val="FFFFFF"/>
                          </a:solidFill>
                        </a:rPr>
                        <a:t>Logan</a:t>
                      </a:r>
                    </a:p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22222"/>
                        <a:buFont typeface="Arial"/>
                        <a:buNone/>
                      </a:pPr>
                      <a:r>
                        <a:rPr lang="en" sz="900" b="1">
                          <a:solidFill>
                            <a:srgbClr val="FFFFFF"/>
                          </a:solidFill>
                        </a:rPr>
                        <a:t>Jacob L.</a:t>
                      </a:r>
                    </a:p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9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Brittany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22222"/>
                        <a:buFont typeface="Arial"/>
                        <a:buNone/>
                      </a:pPr>
                      <a:r>
                        <a:rPr lang="en" sz="900" b="1">
                          <a:solidFill>
                            <a:srgbClr val="FFFF00"/>
                          </a:solidFill>
                        </a:rPr>
                        <a:t>Level N-O</a:t>
                      </a:r>
                    </a:p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22222"/>
                        <a:buFont typeface="Arial"/>
                        <a:buNone/>
                      </a:pPr>
                      <a:r>
                        <a:rPr lang="en" sz="900" b="1">
                          <a:solidFill>
                            <a:srgbClr val="FFFFFF"/>
                          </a:solidFill>
                        </a:rPr>
                        <a:t>Adrianna</a:t>
                      </a:r>
                    </a:p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22222"/>
                        <a:buFont typeface="Arial"/>
                        <a:buNone/>
                      </a:pPr>
                      <a:r>
                        <a:rPr lang="en" sz="900" b="1">
                          <a:solidFill>
                            <a:srgbClr val="FFFFFF"/>
                          </a:solidFill>
                        </a:rPr>
                        <a:t>Lilly</a:t>
                      </a:r>
                    </a:p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22222"/>
                        <a:buFont typeface="Arial"/>
                        <a:buNone/>
                      </a:pPr>
                      <a:r>
                        <a:rPr lang="en" sz="900" b="1">
                          <a:solidFill>
                            <a:srgbClr val="FFFFFF"/>
                          </a:solidFill>
                        </a:rPr>
                        <a:t>Linda</a:t>
                      </a:r>
                    </a:p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22222"/>
                        <a:buFont typeface="Arial"/>
                        <a:buNone/>
                      </a:pPr>
                      <a:r>
                        <a:rPr lang="en" sz="900" b="1">
                          <a:solidFill>
                            <a:srgbClr val="FFFFFF"/>
                          </a:solidFill>
                        </a:rPr>
                        <a:t>William</a:t>
                      </a:r>
                    </a:p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22222"/>
                        <a:buFont typeface="Arial"/>
                        <a:buNone/>
                      </a:pPr>
                      <a:r>
                        <a:rPr lang="en" sz="900" b="1">
                          <a:solidFill>
                            <a:srgbClr val="FFFFFF"/>
                          </a:solidFill>
                        </a:rPr>
                        <a:t>Brady</a:t>
                      </a:r>
                    </a:p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 b="1">
                          <a:solidFill>
                            <a:srgbClr val="FFFFFF"/>
                          </a:solidFill>
                        </a:rPr>
                        <a:t>Zach L.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22222"/>
                        <a:buFont typeface="Arial"/>
                        <a:buNone/>
                      </a:pPr>
                      <a:r>
                        <a:rPr lang="en" sz="900" b="1">
                          <a:solidFill>
                            <a:srgbClr val="FFFF00"/>
                          </a:solidFill>
                        </a:rPr>
                        <a:t>Level Q</a:t>
                      </a:r>
                    </a:p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22222"/>
                        <a:buFont typeface="Arial"/>
                        <a:buNone/>
                      </a:pPr>
                      <a:r>
                        <a:rPr lang="en" sz="900" b="1">
                          <a:solidFill>
                            <a:srgbClr val="FFFFFF"/>
                          </a:solidFill>
                        </a:rPr>
                        <a:t>Ben W.</a:t>
                      </a:r>
                    </a:p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22222"/>
                        <a:buFont typeface="Arial"/>
                        <a:buNone/>
                      </a:pPr>
                      <a:r>
                        <a:rPr lang="en" sz="900" b="1">
                          <a:solidFill>
                            <a:srgbClr val="FFFFFF"/>
                          </a:solidFill>
                        </a:rPr>
                        <a:t>Christina</a:t>
                      </a:r>
                    </a:p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22222"/>
                        <a:buFont typeface="Arial"/>
                        <a:buNone/>
                      </a:pPr>
                      <a:r>
                        <a:rPr lang="en" sz="900" b="1">
                          <a:solidFill>
                            <a:srgbClr val="FFFFFF"/>
                          </a:solidFill>
                        </a:rPr>
                        <a:t>Joey</a:t>
                      </a:r>
                    </a:p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22222"/>
                        <a:buFont typeface="Arial"/>
                        <a:buNone/>
                      </a:pPr>
                      <a:r>
                        <a:rPr lang="en" sz="900" b="1">
                          <a:solidFill>
                            <a:srgbClr val="FFFFFF"/>
                          </a:solidFill>
                        </a:rPr>
                        <a:t>Adam W.</a:t>
                      </a:r>
                    </a:p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22222"/>
                        <a:buFont typeface="Arial"/>
                        <a:buNone/>
                      </a:pPr>
                      <a:r>
                        <a:rPr lang="en" sz="900" b="1">
                          <a:solidFill>
                            <a:srgbClr val="FFFFFF"/>
                          </a:solidFill>
                        </a:rPr>
                        <a:t>Harbal</a:t>
                      </a:r>
                    </a:p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 b="1">
                          <a:solidFill>
                            <a:srgbClr val="FFFFFF"/>
                          </a:solidFill>
                        </a:rPr>
                        <a:t>Jenna 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22222"/>
                        <a:buFont typeface="Arial"/>
                        <a:buNone/>
                      </a:pPr>
                      <a:r>
                        <a:rPr lang="en" sz="900" b="1">
                          <a:solidFill>
                            <a:srgbClr val="FFFF00"/>
                          </a:solidFill>
                        </a:rPr>
                        <a:t>Level O-P</a:t>
                      </a:r>
                    </a:p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22222"/>
                        <a:buFont typeface="Arial"/>
                        <a:buNone/>
                      </a:pPr>
                      <a:r>
                        <a:rPr lang="en" sz="900" b="1">
                          <a:solidFill>
                            <a:srgbClr val="FFFFFF"/>
                          </a:solidFill>
                        </a:rPr>
                        <a:t>Courtney</a:t>
                      </a:r>
                    </a:p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22222"/>
                        <a:buFont typeface="Arial"/>
                        <a:buNone/>
                      </a:pPr>
                      <a:r>
                        <a:rPr lang="en" sz="900" b="1">
                          <a:solidFill>
                            <a:srgbClr val="FFFFFF"/>
                          </a:solidFill>
                        </a:rPr>
                        <a:t>Darius</a:t>
                      </a:r>
                    </a:p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22222"/>
                        <a:buFont typeface="Arial"/>
                        <a:buNone/>
                      </a:pPr>
                      <a:r>
                        <a:rPr lang="en" sz="900" b="1">
                          <a:solidFill>
                            <a:srgbClr val="FFFFFF"/>
                          </a:solidFill>
                        </a:rPr>
                        <a:t>Carli</a:t>
                      </a:r>
                    </a:p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22222"/>
                        <a:buFont typeface="Arial"/>
                        <a:buNone/>
                      </a:pPr>
                      <a:r>
                        <a:rPr lang="en" sz="900" b="1">
                          <a:solidFill>
                            <a:srgbClr val="FFFFFF"/>
                          </a:solidFill>
                        </a:rPr>
                        <a:t>Sully</a:t>
                      </a:r>
                    </a:p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22222"/>
                        <a:buFont typeface="Arial"/>
                        <a:buNone/>
                      </a:pPr>
                      <a:r>
                        <a:rPr lang="en" sz="900" b="1">
                          <a:solidFill>
                            <a:srgbClr val="FFFFFF"/>
                          </a:solidFill>
                        </a:rPr>
                        <a:t>Isaiah</a:t>
                      </a:r>
                    </a:p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 b="1">
                          <a:solidFill>
                            <a:srgbClr val="FFFFFF"/>
                          </a:solidFill>
                        </a:rPr>
                        <a:t>T.J.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4925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22222"/>
                        <a:buFont typeface="Arial"/>
                        <a:buNone/>
                      </a:pPr>
                      <a:r>
                        <a:rPr lang="en" sz="900" b="1">
                          <a:solidFill>
                            <a:srgbClr val="FFFF00"/>
                          </a:solidFill>
                        </a:rPr>
                        <a:t>Level S </a:t>
                      </a:r>
                    </a:p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22222"/>
                        <a:buFont typeface="Arial"/>
                        <a:buNone/>
                      </a:pPr>
                      <a:r>
                        <a:rPr lang="en" sz="900" b="1">
                          <a:solidFill>
                            <a:srgbClr val="FFFFFF"/>
                          </a:solidFill>
                        </a:rPr>
                        <a:t>S- Joe D.</a:t>
                      </a:r>
                    </a:p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22222"/>
                        <a:buFont typeface="Arial"/>
                        <a:buNone/>
                      </a:pPr>
                      <a:r>
                        <a:rPr lang="en" sz="900" b="1">
                          <a:solidFill>
                            <a:srgbClr val="FFFFFF"/>
                          </a:solidFill>
                        </a:rPr>
                        <a:t>S- DJ</a:t>
                      </a:r>
                    </a:p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22222"/>
                        <a:buFont typeface="Arial"/>
                        <a:buNone/>
                      </a:pPr>
                      <a:r>
                        <a:rPr lang="en" sz="900" b="1">
                          <a:solidFill>
                            <a:srgbClr val="FFFFFF"/>
                          </a:solidFill>
                        </a:rPr>
                        <a:t>S- Riley</a:t>
                      </a:r>
                    </a:p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22222"/>
                        <a:buFont typeface="Arial"/>
                        <a:buNone/>
                      </a:pPr>
                      <a:r>
                        <a:rPr lang="en" sz="900" b="1">
                          <a:solidFill>
                            <a:srgbClr val="FFFFFF"/>
                          </a:solidFill>
                        </a:rPr>
                        <a:t>S- Haley</a:t>
                      </a:r>
                    </a:p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22222"/>
                        <a:buFont typeface="Arial"/>
                        <a:buNone/>
                      </a:pPr>
                      <a:r>
                        <a:rPr lang="en" sz="900" b="1">
                          <a:solidFill>
                            <a:srgbClr val="FFFFFF"/>
                          </a:solidFill>
                        </a:rPr>
                        <a:t>S- Eva</a:t>
                      </a:r>
                    </a:p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9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S- Rigil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22222"/>
                        <a:buFont typeface="Arial"/>
                        <a:buNone/>
                      </a:pPr>
                      <a:r>
                        <a:rPr lang="en" sz="900" b="1">
                          <a:solidFill>
                            <a:srgbClr val="FFFF00"/>
                          </a:solidFill>
                        </a:rPr>
                        <a:t>Level T-X</a:t>
                      </a:r>
                    </a:p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22222"/>
                        <a:buFont typeface="Arial"/>
                        <a:buNone/>
                      </a:pPr>
                      <a:r>
                        <a:rPr lang="en" sz="900" b="1">
                          <a:solidFill>
                            <a:srgbClr val="FFFFFF"/>
                          </a:solidFill>
                        </a:rPr>
                        <a:t>  T- Beau</a:t>
                      </a:r>
                    </a:p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22222"/>
                        <a:buFont typeface="Arial"/>
                        <a:buNone/>
                      </a:pPr>
                      <a:r>
                        <a:rPr lang="en" sz="900" b="1">
                          <a:solidFill>
                            <a:srgbClr val="FFFFFF"/>
                          </a:solidFill>
                        </a:rPr>
                        <a:t>U- Megan</a:t>
                      </a:r>
                    </a:p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22222"/>
                        <a:buFont typeface="Arial"/>
                        <a:buNone/>
                      </a:pPr>
                      <a:r>
                        <a:rPr lang="en" sz="900" b="1">
                          <a:solidFill>
                            <a:srgbClr val="FFFFFF"/>
                          </a:solidFill>
                        </a:rPr>
                        <a:t>V- Rishi</a:t>
                      </a:r>
                    </a:p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22222"/>
                        <a:buFont typeface="Arial"/>
                        <a:buNone/>
                      </a:pPr>
                      <a:r>
                        <a:rPr lang="en" sz="900" b="1">
                          <a:solidFill>
                            <a:srgbClr val="FFFFFF"/>
                          </a:solidFill>
                        </a:rPr>
                        <a:t>W- Abby</a:t>
                      </a:r>
                    </a:p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22222"/>
                        <a:buFont typeface="Arial"/>
                        <a:buNone/>
                      </a:pPr>
                      <a:r>
                        <a:rPr lang="en" sz="900" b="1">
                          <a:solidFill>
                            <a:srgbClr val="FFFFFF"/>
                          </a:solidFill>
                        </a:rPr>
                        <a:t>X- Tim</a:t>
                      </a:r>
                    </a:p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rgbClr val="FFFF00"/>
                </a:solidFill>
              </a:rPr>
              <a:t>Data Wall &amp; Spreadsheets</a:t>
            </a:r>
          </a:p>
        </p:txBody>
      </p:sp>
      <p:pic>
        <p:nvPicPr>
          <p:cNvPr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7249" y="1171137"/>
            <a:ext cx="4160100" cy="3120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/>
        </p:nvSpPr>
        <p:spPr>
          <a:xfrm>
            <a:off x="1608600" y="1499400"/>
            <a:ext cx="6136500" cy="78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4800" u="sng" dirty="0">
                <a:solidFill>
                  <a:schemeClr val="hlink"/>
                </a:solidFill>
                <a:hlinkClick r:id="rId3"/>
              </a:rPr>
              <a:t>Reading Tracker Sheets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57209" y="2074346"/>
            <a:ext cx="8229600" cy="3725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None/>
            </a:pPr>
            <a:endParaRPr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None/>
            </a:pPr>
            <a:endParaRPr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None/>
            </a:pPr>
            <a:endParaRPr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None/>
            </a:pPr>
            <a:endParaRPr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None/>
            </a:pPr>
            <a:endParaRPr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None/>
            </a:pPr>
            <a:endParaRPr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None/>
            </a:pPr>
            <a:endParaRPr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None/>
            </a:pPr>
            <a:endParaRPr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l" rtl="0">
              <a:spcBef>
                <a:spcPts val="0"/>
              </a:spcBef>
              <a:buNone/>
            </a:pP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dirty="0">
                <a:solidFill>
                  <a:schemeClr val="dk1"/>
                </a:solidFill>
              </a:rPr>
              <a:t>	</a:t>
            </a:r>
            <a:r>
              <a:rPr lang="en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ultimate goal of reading is to make meaning of what we have read. Comprehending text involves a complex process of intertwining skills as visually demonstrated through Scarborough’s “Reading Rope” (2001). </a:t>
            </a:r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 dirty="0">
                <a:solidFill>
                  <a:schemeClr val="dk1"/>
                </a:solidFill>
              </a:rPr>
              <a:t>				</a:t>
            </a:r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 dirty="0">
                <a:solidFill>
                  <a:schemeClr val="dk1"/>
                </a:solidFill>
              </a:rPr>
              <a:t>			</a:t>
            </a:r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 dirty="0">
                <a:solidFill>
                  <a:schemeClr val="dk1"/>
                </a:solidFill>
              </a:rPr>
              <a:t>		</a:t>
            </a:r>
          </a:p>
          <a:p>
            <a:pPr lvl="0" algn="ctr" rtl="0">
              <a:spcBef>
                <a:spcPts val="0"/>
              </a:spcBef>
              <a:buNone/>
            </a:pP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" name="Shape 45" descr="Untitled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8047" y="99847"/>
            <a:ext cx="4467924" cy="3837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457200" y="54382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rgbClr val="FFFF00"/>
                </a:solidFill>
              </a:rPr>
              <a:t>2. Instructional Leveled Text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457200" y="1115800"/>
            <a:ext cx="8229600" cy="3125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/>
          </a:p>
          <a:p>
            <a:pPr lvl="0" algn="ctr">
              <a:spcBef>
                <a:spcPts val="0"/>
              </a:spcBef>
              <a:buNone/>
            </a:pPr>
            <a:endParaRPr sz="1400"/>
          </a:p>
          <a:p>
            <a:pPr lvl="0">
              <a:spcBef>
                <a:spcPts val="0"/>
              </a:spcBef>
              <a:buNone/>
            </a:pPr>
            <a:r>
              <a:rPr lang="en"/>
              <a:t>Basal Readers (high, medium, low)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A-Z Readers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Scholastic Readers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F&amp;P Readers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Etc.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rgbClr val="FFFF00"/>
                </a:solidFill>
              </a:rPr>
              <a:t>Targeted Teaching</a:t>
            </a:r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457200" y="1507365"/>
            <a:ext cx="8229600" cy="229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Prompting Guide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Jan Richardson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Book Prompting Guide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Literacy Continuum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Reading Strategies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198327" y="638048"/>
            <a:ext cx="8796600" cy="3725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>
                <a:solidFill>
                  <a:srgbClr val="FFFF00"/>
                </a:solidFill>
              </a:rPr>
              <a:t>A typical structure of a </a:t>
            </a:r>
            <a:r>
              <a:rPr lang="en" i="1" dirty="0">
                <a:solidFill>
                  <a:srgbClr val="FFFF00"/>
                </a:solidFill>
              </a:rPr>
              <a:t>Guided Reading </a:t>
            </a:r>
            <a:r>
              <a:rPr lang="en" dirty="0">
                <a:solidFill>
                  <a:srgbClr val="FFFF00"/>
                </a:solidFill>
              </a:rPr>
              <a:t>lesson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dirty="0">
                <a:solidFill>
                  <a:srgbClr val="FFFFFF"/>
                </a:solidFill>
              </a:rPr>
              <a:t>			</a:t>
            </a:r>
          </a:p>
          <a:p>
            <a:pPr marL="457200" lvl="0" indent="-3429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800" dirty="0">
                <a:solidFill>
                  <a:srgbClr val="FFFFFF"/>
                </a:solidFill>
              </a:rPr>
              <a:t>Selecting the text </a:t>
            </a:r>
          </a:p>
          <a:p>
            <a:pPr marL="457200" lvl="0" indent="-3429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800" dirty="0">
                <a:solidFill>
                  <a:srgbClr val="FFFFFF"/>
                </a:solidFill>
              </a:rPr>
              <a:t>Introducing the text </a:t>
            </a:r>
          </a:p>
          <a:p>
            <a:pPr marL="457200" lvl="0" indent="-3429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800" dirty="0">
                <a:solidFill>
                  <a:srgbClr val="FFFFFF"/>
                </a:solidFill>
              </a:rPr>
              <a:t>Reading the text </a:t>
            </a:r>
          </a:p>
          <a:p>
            <a:pPr marL="457200" lvl="0" indent="-3429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800" dirty="0">
                <a:solidFill>
                  <a:srgbClr val="FFFFFF"/>
                </a:solidFill>
              </a:rPr>
              <a:t>Discussing the text</a:t>
            </a:r>
          </a:p>
          <a:p>
            <a:pPr marL="457200" lvl="0" indent="-3429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800" dirty="0">
                <a:solidFill>
                  <a:srgbClr val="FFFFFF"/>
                </a:solidFill>
              </a:rPr>
              <a:t>Teaching for strategic activities </a:t>
            </a:r>
          </a:p>
          <a:p>
            <a:pPr marL="457200" lvl="0" indent="-3429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800" dirty="0">
                <a:solidFill>
                  <a:srgbClr val="FFFFFF"/>
                </a:solidFill>
              </a:rPr>
              <a:t>Extending meaning (optional) </a:t>
            </a:r>
          </a:p>
          <a:p>
            <a:pPr marL="457200" lvl="0" indent="-3429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800" dirty="0">
                <a:solidFill>
                  <a:srgbClr val="FFFFFF"/>
                </a:solidFill>
              </a:rPr>
              <a:t>Word Work (optional) </a:t>
            </a:r>
          </a:p>
          <a:p>
            <a:pPr lvl="0">
              <a:spcBef>
                <a:spcPts val="0"/>
              </a:spcBef>
              <a:buNone/>
            </a:pPr>
            <a:endParaRPr sz="1200" dirty="0"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sz="1200" dirty="0">
              <a:solidFill>
                <a:srgbClr val="FFFFFF"/>
              </a:solidFill>
            </a:endParaRPr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dirty="0">
                <a:solidFill>
                  <a:srgbClr val="FFFFFF"/>
                </a:solidFill>
              </a:rPr>
              <a:t>A typical </a:t>
            </a:r>
            <a:r>
              <a:rPr lang="en" sz="1800" i="1" dirty="0">
                <a:solidFill>
                  <a:srgbClr val="FFFFFF"/>
                </a:solidFill>
              </a:rPr>
              <a:t>Guided Reading </a:t>
            </a:r>
            <a:r>
              <a:rPr lang="en" sz="1800" dirty="0">
                <a:solidFill>
                  <a:srgbClr val="FFFFFF"/>
                </a:solidFill>
              </a:rPr>
              <a:t>lesson occurs as students read text that has been selected to be at an appropriate level of difficulty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dirty="0">
                <a:solidFill>
                  <a:schemeClr val="dk1"/>
                </a:solidFill>
              </a:rPr>
              <a:t>				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 dirty="0">
                <a:solidFill>
                  <a:schemeClr val="dk1"/>
                </a:solidFill>
              </a:rPr>
              <a:t>			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 dirty="0">
                <a:solidFill>
                  <a:schemeClr val="dk1"/>
                </a:solidFill>
              </a:rPr>
              <a:t>		</a:t>
            </a:r>
          </a:p>
          <a:p>
            <a:pPr lvl="0" rtl="0">
              <a:spcBef>
                <a:spcPts val="0"/>
              </a:spcBef>
              <a:buNone/>
            </a:pPr>
            <a:endParaRPr sz="1200" dirty="0"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 dirty="0">
                <a:solidFill>
                  <a:schemeClr val="dk1"/>
                </a:solidFill>
              </a:rPr>
              <a:t>				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 dirty="0">
                <a:solidFill>
                  <a:schemeClr val="dk1"/>
                </a:solidFill>
              </a:rPr>
              <a:t>			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 dirty="0">
                <a:solidFill>
                  <a:schemeClr val="dk1"/>
                </a:solidFill>
              </a:rPr>
              <a:t>		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582000" y="46525"/>
            <a:ext cx="8229600" cy="696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rgbClr val="FFFF00"/>
                </a:solidFill>
              </a:rPr>
              <a:t>Before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457200" y="708900"/>
            <a:ext cx="8229600" cy="3725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Picture walk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Conversation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Genre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Set purpose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Preview vocabulary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Build prior knowledge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Connect to text with reread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Make predictions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u="sng">
                <a:solidFill>
                  <a:schemeClr val="hlink"/>
                </a:solidFill>
                <a:hlinkClick r:id="rId3"/>
              </a:rPr>
              <a:t>Anticipation guide</a:t>
            </a:r>
            <a:r>
              <a:rPr lang="en"/>
              <a:t>, </a:t>
            </a:r>
            <a:r>
              <a:rPr lang="en" u="sng">
                <a:solidFill>
                  <a:schemeClr val="hlink"/>
                </a:solidFill>
                <a:hlinkClick r:id="rId4"/>
              </a:rPr>
              <a:t>KWL</a:t>
            </a:r>
            <a:r>
              <a:rPr lang="en"/>
              <a:t>, thinking map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533450" y="-117846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">
                <a:solidFill>
                  <a:srgbClr val="FFFF00"/>
                </a:solidFill>
              </a:rPr>
              <a:t>During</a:t>
            </a:r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533450" y="569100"/>
            <a:ext cx="8229600" cy="3725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Focus on Comprehension strategy while students read/reread text  </a:t>
            </a:r>
          </a:p>
          <a:p>
            <a:pPr lvl="0" algn="ctr" rtl="0">
              <a:spcBef>
                <a:spcPts val="0"/>
              </a:spcBef>
              <a:buNone/>
            </a:pPr>
            <a:endParaRPr sz="1100"/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Choral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Echo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Partner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Independent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 (NOT ROUND ROBIN)</a:t>
            </a:r>
          </a:p>
          <a:p>
            <a:pPr lvl="0"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CAFE</a:t>
            </a:r>
            <a:r>
              <a:rPr lang="en"/>
              <a:t> </a:t>
            </a:r>
            <a:r>
              <a:rPr lang="en" sz="1800"/>
              <a:t>(Comprehension, Accuracy, Fluency &amp; Expanding Vocabulary)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algn="ctr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457200" y="48322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">
                <a:solidFill>
                  <a:srgbClr val="FFFF00"/>
                </a:solidFill>
              </a:rPr>
              <a:t>After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457200" y="635200"/>
            <a:ext cx="8229600" cy="3725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u="sng">
                <a:solidFill>
                  <a:schemeClr val="hlink"/>
                </a:solidFill>
                <a:hlinkClick r:id="rId3"/>
              </a:rPr>
              <a:t>Graphic Organizers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u="sng">
                <a:solidFill>
                  <a:schemeClr val="hlink"/>
                </a:solidFill>
                <a:hlinkClick r:id="rId4"/>
              </a:rPr>
              <a:t>Storyboarding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Summarize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Questioning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Discussion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Independent reading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Extend learning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Act our story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Draw or write a response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Shape 1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8750" y="152400"/>
            <a:ext cx="4988350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rgbClr val="FFFF00"/>
                </a:solidFill>
              </a:rPr>
              <a:t>3. Literacy Stations</a:t>
            </a:r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457200" y="1168551"/>
            <a:ext cx="8229600" cy="31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r>
              <a:rPr lang="en" dirty="0"/>
              <a:t>Listening Station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Writing Station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Word Study Station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Classroom Library Station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 dirty="0"/>
              <a:t>Technology </a:t>
            </a:r>
            <a:r>
              <a:rPr lang="en" dirty="0" smtClean="0"/>
              <a:t>Station</a:t>
            </a:r>
            <a:endParaRPr lang="en-US" dirty="0" smtClean="0"/>
          </a:p>
          <a:p>
            <a:pPr lv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US" dirty="0" smtClean="0"/>
              <a:t>Guided Reading</a:t>
            </a:r>
            <a:endParaRPr lang="en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7951" y="482885"/>
            <a:ext cx="8527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Answer these questions in your booklet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1860" y="1695235"/>
            <a:ext cx="79316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What resources are currently available?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2.  What resources do you need?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4966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Shape 1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0999" y="1190474"/>
            <a:ext cx="4198197" cy="3148648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Shape 191"/>
          <p:cNvSpPr txBox="1"/>
          <p:nvPr/>
        </p:nvSpPr>
        <p:spPr>
          <a:xfrm>
            <a:off x="477275" y="4199325"/>
            <a:ext cx="8400300" cy="62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600"/>
              </a:spcBef>
              <a:buNone/>
            </a:pPr>
            <a:endParaRPr/>
          </a:p>
          <a:p>
            <a:pPr lvl="0" algn="ctr" rtl="0">
              <a:spcBef>
                <a:spcPts val="600"/>
              </a:spcBef>
              <a:buNone/>
            </a:pPr>
            <a:r>
              <a:rPr lang="en" sz="3000" u="sng">
                <a:solidFill>
                  <a:schemeClr val="hlink"/>
                </a:solidFill>
                <a:hlinkClick r:id="rId4"/>
              </a:rPr>
              <a:t>ReadWorks</a:t>
            </a:r>
            <a:r>
              <a:rPr lang="en" sz="3000">
                <a:solidFill>
                  <a:schemeClr val="lt1"/>
                </a:solidFill>
              </a:rPr>
              <a:t>, </a:t>
            </a:r>
            <a:r>
              <a:rPr lang="en" sz="3000" u="sng">
                <a:solidFill>
                  <a:schemeClr val="hlink"/>
                </a:solidFill>
                <a:hlinkClick r:id="rId5"/>
              </a:rPr>
              <a:t>Newslea</a:t>
            </a:r>
            <a:r>
              <a:rPr lang="en" sz="3000">
                <a:solidFill>
                  <a:schemeClr val="lt1"/>
                </a:solidFill>
              </a:rPr>
              <a:t>, </a:t>
            </a:r>
            <a:r>
              <a:rPr lang="en" sz="3000" u="sng">
                <a:solidFill>
                  <a:schemeClr val="hlink"/>
                </a:solidFill>
                <a:hlinkClick r:id="rId6"/>
              </a:rPr>
              <a:t>TweenTribune</a:t>
            </a:r>
          </a:p>
        </p:txBody>
      </p:sp>
      <p:sp>
        <p:nvSpPr>
          <p:cNvPr id="192" name="Shape 192"/>
          <p:cNvSpPr txBox="1"/>
          <p:nvPr/>
        </p:nvSpPr>
        <p:spPr>
          <a:xfrm>
            <a:off x="1913525" y="221575"/>
            <a:ext cx="5527800" cy="72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60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" sz="3600">
                <a:solidFill>
                  <a:srgbClr val="FFFF00"/>
                </a:solidFill>
              </a:rPr>
              <a:t>Digital Access to Text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546550" y="708900"/>
            <a:ext cx="8229600" cy="3725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3600" b="1">
              <a:solidFill>
                <a:srgbClr val="FFFF00"/>
              </a:solidFill>
            </a:endParaRPr>
          </a:p>
          <a:p>
            <a:pPr lvl="0" algn="ctr" rtl="0">
              <a:spcBef>
                <a:spcPts val="0"/>
              </a:spcBef>
              <a:buNone/>
            </a:pPr>
            <a:endParaRPr sz="4800" b="1">
              <a:solidFill>
                <a:srgbClr val="FFFF00"/>
              </a:solidFill>
            </a:endParaRPr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4800" b="1">
                <a:solidFill>
                  <a:srgbClr val="FFFF00"/>
                </a:solidFill>
              </a:rPr>
              <a:t>What is Guided Reading?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457200" y="661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">
                <a:solidFill>
                  <a:srgbClr val="FFFF00"/>
                </a:solidFill>
              </a:rPr>
              <a:t>Intermediate/Middle Grades</a:t>
            </a:r>
          </a:p>
        </p:txBody>
      </p:sp>
      <p:sp>
        <p:nvSpPr>
          <p:cNvPr id="198" name="Shape 198"/>
          <p:cNvSpPr txBox="1"/>
          <p:nvPr/>
        </p:nvSpPr>
        <p:spPr>
          <a:xfrm>
            <a:off x="923275" y="987575"/>
            <a:ext cx="7415400" cy="123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600">
                <a:solidFill>
                  <a:srgbClr val="F3F3F3"/>
                </a:solidFill>
              </a:rPr>
              <a:t>Many activities can be adapted for intermediate scholars!</a:t>
            </a:r>
          </a:p>
          <a:p>
            <a:pPr lvl="0" algn="ctr" rtl="0">
              <a:spcBef>
                <a:spcPts val="0"/>
              </a:spcBef>
              <a:buNone/>
            </a:pPr>
            <a:endParaRPr sz="1800">
              <a:solidFill>
                <a:srgbClr val="F3F3F3"/>
              </a:solidFill>
            </a:endParaRPr>
          </a:p>
          <a:p>
            <a:pPr lvl="0" algn="ctr">
              <a:spcBef>
                <a:spcPts val="0"/>
              </a:spcBef>
              <a:buNone/>
            </a:pPr>
            <a:endParaRPr sz="1800">
              <a:solidFill>
                <a:srgbClr val="F3F3F3"/>
              </a:solidFill>
            </a:endParaRPr>
          </a:p>
          <a:p>
            <a:pPr lvl="0" algn="ctr">
              <a:spcBef>
                <a:spcPts val="0"/>
              </a:spcBef>
              <a:buNone/>
            </a:pPr>
            <a:r>
              <a:rPr lang="en" sz="3600">
                <a:solidFill>
                  <a:srgbClr val="F3F3F3"/>
                </a:solidFill>
              </a:rPr>
              <a:t>Students should be reading self-selected books and writing about them while the teacher does guided reading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/>
        </p:nvSpPr>
        <p:spPr>
          <a:xfrm>
            <a:off x="678625" y="271100"/>
            <a:ext cx="7776300" cy="436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solidFill>
                  <a:srgbClr val="FFFF00"/>
                </a:solidFill>
              </a:rPr>
              <a:t>A reading notebook is a tool for monitoring and assessing independent reading and guided reading</a:t>
            </a:r>
          </a:p>
          <a:p>
            <a:pPr lvl="0" algn="ctr" rtl="0">
              <a:spcBef>
                <a:spcPts val="0"/>
              </a:spcBef>
              <a:buNone/>
            </a:pPr>
            <a:endParaRPr sz="3000">
              <a:solidFill>
                <a:srgbClr val="FFFFFF"/>
              </a:solidFill>
            </a:endParaRPr>
          </a:p>
          <a:p>
            <a:pPr lvl="0" algn="ctr" rtl="0">
              <a:spcBef>
                <a:spcPts val="0"/>
              </a:spcBef>
              <a:buNone/>
            </a:pPr>
            <a:endParaRPr sz="3000">
              <a:solidFill>
                <a:srgbClr val="FFFFFF"/>
              </a:solidFill>
            </a:endParaRPr>
          </a:p>
          <a:p>
            <a:pPr lvl="0" algn="ctr" rtl="0">
              <a:spcBef>
                <a:spcPts val="0"/>
              </a:spcBef>
              <a:buNone/>
            </a:pPr>
            <a:endParaRPr sz="3000">
              <a:solidFill>
                <a:srgbClr val="FFFFFF"/>
              </a:solidFill>
            </a:endParaRPr>
          </a:p>
          <a:p>
            <a:pPr lvl="0" algn="ctr">
              <a:spcBef>
                <a:spcPts val="0"/>
              </a:spcBef>
              <a:buNone/>
            </a:pPr>
            <a:endParaRPr sz="3000"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  <a:p>
            <a:pPr marL="457200" lvl="0" indent="-228600" rtl="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">
                <a:solidFill>
                  <a:srgbClr val="FFFFFF"/>
                </a:solidFill>
              </a:rPr>
              <a:t>Independent Reading Record</a:t>
            </a:r>
          </a:p>
          <a:p>
            <a:pPr marL="457200" lvl="0" indent="-228600" rtl="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">
                <a:solidFill>
                  <a:srgbClr val="FFFFFF"/>
                </a:solidFill>
              </a:rPr>
              <a:t>Independent Reading Response (one page response)</a:t>
            </a:r>
          </a:p>
          <a:p>
            <a:pPr marL="457200" lvl="0" indent="-228600" rtl="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">
                <a:solidFill>
                  <a:srgbClr val="FFFFFF"/>
                </a:solidFill>
              </a:rPr>
              <a:t>Guided Reading Notes (summaries, graphic organizers, strategy focus)</a:t>
            </a:r>
          </a:p>
          <a:p>
            <a:pPr marL="457200" lvl="0" indent="-22860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">
                <a:solidFill>
                  <a:srgbClr val="FFFFFF"/>
                </a:solidFill>
              </a:rPr>
              <a:t>New Word List (2 columns with new vocabulary word and synonym)</a:t>
            </a:r>
          </a:p>
        </p:txBody>
      </p:sp>
      <p:pic>
        <p:nvPicPr>
          <p:cNvPr id="204" name="Shape 2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3850" y="1849250"/>
            <a:ext cx="1359500" cy="171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rgbClr val="FFFF00"/>
                </a:solidFill>
              </a:rPr>
              <a:t>Reader’s Notebook</a:t>
            </a:r>
          </a:p>
        </p:txBody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497975" y="876975"/>
            <a:ext cx="8229600" cy="3725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endParaRPr sz="1100">
              <a:solidFill>
                <a:srgbClr val="FF0000"/>
              </a:solidFill>
            </a:endParaRP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2400">
                <a:solidFill>
                  <a:srgbClr val="FFFFFF"/>
                </a:solidFill>
              </a:rPr>
              <a:t>Engaging in critical thinking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2400">
                <a:solidFill>
                  <a:srgbClr val="FFFFFF"/>
                </a:solidFill>
              </a:rPr>
              <a:t>Learning how to interpret a text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2400">
                <a:solidFill>
                  <a:srgbClr val="FFFFFF"/>
                </a:solidFill>
              </a:rPr>
              <a:t>Making connections between texts/genres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2400">
                <a:solidFill>
                  <a:srgbClr val="FFFFFF"/>
                </a:solidFill>
              </a:rPr>
              <a:t>Connecting reading and writing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2400">
                <a:solidFill>
                  <a:srgbClr val="FFFFFF"/>
                </a:solidFill>
              </a:rPr>
              <a:t>Promoting active discussion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2400">
                <a:solidFill>
                  <a:srgbClr val="FFFFFF"/>
                </a:solidFill>
              </a:rPr>
              <a:t>Continually responding and reflecting on a text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2400">
                <a:solidFill>
                  <a:srgbClr val="FFFFFF"/>
                </a:solidFill>
              </a:rPr>
              <a:t>Examining the writer’s craft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Not for “red ink” corrections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xfrm>
            <a:off x="101950" y="345775"/>
            <a:ext cx="89820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000" b="0">
                <a:solidFill>
                  <a:srgbClr val="FFFF00"/>
                </a:solidFill>
              </a:rPr>
              <a:t>Reader’s Workshop Structure</a:t>
            </a:r>
            <a:r>
              <a:rPr lang="en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457200" y="1063375"/>
            <a:ext cx="8229600" cy="3725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  <a:p>
            <a:pPr lvl="0" algn="ctr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graphicFrame>
        <p:nvGraphicFramePr>
          <p:cNvPr id="217" name="Shape 217"/>
          <p:cNvGraphicFramePr/>
          <p:nvPr/>
        </p:nvGraphicFramePr>
        <p:xfrm>
          <a:off x="128275" y="1641725"/>
          <a:ext cx="8887450" cy="1875300"/>
        </p:xfrm>
        <a:graphic>
          <a:graphicData uri="http://schemas.openxmlformats.org/drawingml/2006/table">
            <a:tbl>
              <a:tblPr>
                <a:noFill/>
                <a:tableStyleId>{A0E448AB-095E-4C33-9273-3186C9BB00B7}</a:tableStyleId>
              </a:tblPr>
              <a:tblGrid>
                <a:gridCol w="749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0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2800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</a:rPr>
                        <a:t>Book Talks &amp; Minilessons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5-10 minutes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           Students:                                                                         Teacher: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Independent Reading                                    Guided Reading Groups (20-25 minutes each)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Writing in Reader’s Notebooks                      Book Clubs (20 minutes each)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                                                                       Individual Conferences (3-5 minutes each)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>
                        <a:solidFill>
                          <a:srgbClr val="FFFFFF"/>
                        </a:solidFill>
                      </a:endParaRPr>
                    </a:p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50-60 minutes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</a:rPr>
                        <a:t>Group Share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5 minutes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18" name="Shape 218"/>
          <p:cNvSpPr txBox="1"/>
          <p:nvPr/>
        </p:nvSpPr>
        <p:spPr>
          <a:xfrm>
            <a:off x="544050" y="3940325"/>
            <a:ext cx="80559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400">
                <a:solidFill>
                  <a:srgbClr val="FF9900"/>
                </a:solidFill>
              </a:rPr>
              <a:t>Students must have choice during independent reading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Shape 2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0100" y="380125"/>
            <a:ext cx="6591300" cy="3914775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Shape 224"/>
          <p:cNvSpPr txBox="1"/>
          <p:nvPr/>
        </p:nvSpPr>
        <p:spPr>
          <a:xfrm>
            <a:off x="1211450" y="4344250"/>
            <a:ext cx="7766700" cy="58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9900"/>
                </a:solidFill>
              </a:rPr>
              <a:t>Richardson, J. (2016).  The next step forward in guided reading: an assess-decide-guide 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9900"/>
                </a:solidFill>
              </a:rPr>
              <a:t>	framework for supporting every reader.  New York, NY: Scholastic</a:t>
            </a:r>
          </a:p>
          <a:p>
            <a:pPr lvl="0" algn="ctr" rtl="0">
              <a:spcBef>
                <a:spcPts val="0"/>
              </a:spcBef>
              <a:buNone/>
            </a:pPr>
            <a:endParaRPr sz="105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457200" y="6048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rgbClr val="FFFF00"/>
                </a:solidFill>
              </a:rPr>
              <a:t>According to the 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rgbClr val="FFFF00"/>
                </a:solidFill>
              </a:rPr>
              <a:t>National Institute of Literacy</a:t>
            </a:r>
          </a:p>
        </p:txBody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457200" y="1851960"/>
            <a:ext cx="8229600" cy="3725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dirty="0"/>
              <a:t>	</a:t>
            </a:r>
            <a:r>
              <a:rPr lang="en" sz="1400" dirty="0"/>
              <a:t>For middle and high school teachers, the use of guided oral reading in classes limited to an hour or less of instructional time requires that teachers </a:t>
            </a:r>
            <a:r>
              <a:rPr lang="en" sz="1400" b="1" dirty="0"/>
              <a:t>target a small group of their most struggling readers </a:t>
            </a:r>
            <a:r>
              <a:rPr lang="en" sz="1400" dirty="0"/>
              <a:t>and alternate working with one or two of them daily during those times when other students are engaged in group or individual work. Guided oral reading involves:</a:t>
            </a:r>
          </a:p>
          <a:p>
            <a:pPr lvl="0" algn="ctr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dirty="0"/>
              <a:t>					</a:t>
            </a:r>
          </a:p>
          <a:p>
            <a:pPr lvl="0" algn="ctr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dirty="0"/>
              <a:t>1. Asking individual students to read aloud,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1400" dirty="0"/>
              <a:t>2. Guiding them to self-correct when they mispronounce words, and </a:t>
            </a:r>
          </a:p>
          <a:p>
            <a:pPr lvl="0" algn="ctr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dirty="0"/>
              <a:t>3. Asking questions about content to ensure comprehension. </a:t>
            </a:r>
          </a:p>
          <a:p>
            <a:pPr lvl="0" algn="ctr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dirty="0"/>
              <a:t>				</a:t>
            </a:r>
          </a:p>
          <a:p>
            <a:pPr lvl="0" algn="ctr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u="sng" dirty="0">
                <a:solidFill>
                  <a:schemeClr val="hlink"/>
                </a:solidFill>
                <a:hlinkClick r:id="rId3"/>
              </a:rPr>
              <a:t>https://lincs.ed.gov/publications/pdf/adolescent_literacy07.pdf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endParaRPr sz="1400" dirty="0"/>
          </a:p>
          <a:p>
            <a:pPr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dirty="0"/>
              <a:t>			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dirty="0"/>
              <a:t>		</a:t>
            </a:r>
          </a:p>
          <a:p>
            <a:pPr lvl="0">
              <a:spcBef>
                <a:spcPts val="0"/>
              </a:spcBef>
              <a:buNone/>
            </a:pPr>
            <a:endParaRPr sz="14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457200" y="1590567"/>
            <a:ext cx="8229600" cy="2360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/>
              <a:t>Obvious truth about reading instruction is that students learn to read by reading—they learn to read well by reading w/proficiency every day </a:t>
            </a:r>
            <a:r>
              <a:rPr lang="en">
                <a:solidFill>
                  <a:srgbClr val="FFFF00"/>
                </a:solidFill>
              </a:rPr>
              <a:t>#FPLiteracy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rgbClr val="FFFF00"/>
                </a:solidFill>
              </a:rPr>
              <a:t>Resources:</a:t>
            </a:r>
          </a:p>
        </p:txBody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141900" y="1640305"/>
            <a:ext cx="8544900" cy="2643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400" u="sng" dirty="0">
                <a:solidFill>
                  <a:schemeClr val="hlink"/>
                </a:solidFill>
                <a:hlinkClick r:id="rId3"/>
              </a:rPr>
              <a:t>http://www.janrichardsonguidedreading.com/video-clips</a:t>
            </a:r>
          </a:p>
          <a:p>
            <a:pPr lvl="0">
              <a:spcBef>
                <a:spcPts val="0"/>
              </a:spcBef>
              <a:buNone/>
            </a:pPr>
            <a:endParaRPr sz="1400" dirty="0"/>
          </a:p>
          <a:p>
            <a:pPr lvl="0">
              <a:spcBef>
                <a:spcPts val="0"/>
              </a:spcBef>
              <a:buNone/>
            </a:pPr>
            <a:r>
              <a:rPr lang="en" sz="1400" u="sng" dirty="0">
                <a:solidFill>
                  <a:schemeClr val="hlink"/>
                </a:solidFill>
                <a:hlinkClick r:id="rId4"/>
              </a:rPr>
              <a:t>http://www.lesley.edu/guided-reading/#components</a:t>
            </a:r>
          </a:p>
          <a:p>
            <a:pPr lvl="0">
              <a:spcBef>
                <a:spcPts val="0"/>
              </a:spcBef>
              <a:buNone/>
            </a:pPr>
            <a:endParaRPr sz="1400" dirty="0"/>
          </a:p>
          <a:p>
            <a:pPr lvl="0">
              <a:spcBef>
                <a:spcPts val="0"/>
              </a:spcBef>
              <a:buNone/>
            </a:pPr>
            <a:r>
              <a:rPr lang="en" sz="1400" u="sng" dirty="0">
                <a:solidFill>
                  <a:schemeClr val="hlink"/>
                </a:solidFill>
                <a:hlinkClick r:id="rId5"/>
              </a:rPr>
              <a:t>http://www.readwritethink.org/professional-development/strategy-guides/using-guided-reading-develop-30816.html#research-basis</a:t>
            </a:r>
          </a:p>
          <a:p>
            <a:pPr lvl="0">
              <a:spcBef>
                <a:spcPts val="0"/>
              </a:spcBef>
              <a:buNone/>
            </a:pPr>
            <a:endParaRPr sz="1400" dirty="0"/>
          </a:p>
          <a:p>
            <a:pPr lvl="0">
              <a:spcBef>
                <a:spcPts val="0"/>
              </a:spcBef>
              <a:buNone/>
            </a:pPr>
            <a:r>
              <a:rPr lang="en" sz="1400" u="sng" dirty="0">
                <a:solidFill>
                  <a:schemeClr val="hlink"/>
                </a:solidFill>
                <a:hlinkClick r:id="rId6" invalidUrl="http://education.ucf.edu/mirc/Research/Balanced Reading.pdf"/>
              </a:rPr>
              <a:t>http://education.ucf.edu/mirc/Research/Balanced%20Reading.pdf</a:t>
            </a:r>
          </a:p>
          <a:p>
            <a:pPr lvl="0">
              <a:spcBef>
                <a:spcPts val="0"/>
              </a:spcBef>
              <a:buNone/>
            </a:pPr>
            <a:endParaRPr sz="1400" dirty="0"/>
          </a:p>
          <a:p>
            <a:pPr lvl="0">
              <a:spcBef>
                <a:spcPts val="0"/>
              </a:spcBef>
              <a:buNone/>
            </a:pPr>
            <a:r>
              <a:rPr lang="en" sz="1400" u="sng" dirty="0">
                <a:solidFill>
                  <a:schemeClr val="hlink"/>
                </a:solidFill>
                <a:hlinkClick r:id="rId7"/>
              </a:rPr>
              <a:t>http://mnps2010.wikispaces.com/file/view/Balanced+Literacy+Reference+Guide+2012.pdf</a:t>
            </a:r>
          </a:p>
          <a:p>
            <a:pPr lvl="0">
              <a:spcBef>
                <a:spcPts val="0"/>
              </a:spcBef>
              <a:buNone/>
            </a:pPr>
            <a:endParaRPr sz="1400" dirty="0"/>
          </a:p>
          <a:p>
            <a:pPr lvl="0">
              <a:spcBef>
                <a:spcPts val="0"/>
              </a:spcBef>
              <a:buNone/>
            </a:pPr>
            <a:r>
              <a:rPr lang="en" sz="1400" dirty="0" err="1">
                <a:solidFill>
                  <a:schemeClr val="accent1"/>
                </a:solidFill>
              </a:rPr>
              <a:t>Pinnell</a:t>
            </a:r>
            <a:r>
              <a:rPr lang="en" sz="1400" dirty="0">
                <a:solidFill>
                  <a:schemeClr val="accent1"/>
                </a:solidFill>
              </a:rPr>
              <a:t>, G.S., &amp; </a:t>
            </a:r>
            <a:r>
              <a:rPr lang="en" sz="1400" dirty="0" err="1">
                <a:solidFill>
                  <a:schemeClr val="accent1"/>
                </a:solidFill>
              </a:rPr>
              <a:t>Fountas</a:t>
            </a:r>
            <a:r>
              <a:rPr lang="en" sz="1400" dirty="0">
                <a:solidFill>
                  <a:schemeClr val="accent1"/>
                </a:solidFill>
              </a:rPr>
              <a:t>, I.C. (2010).  Research base for guided reading as an instructional approach (White paper). Scholastic.</a:t>
            </a:r>
          </a:p>
          <a:p>
            <a:pPr lvl="0">
              <a:spcBef>
                <a:spcPts val="0"/>
              </a:spcBef>
              <a:buNone/>
            </a:pPr>
            <a:endParaRPr sz="1400" dirty="0"/>
          </a:p>
          <a:p>
            <a:pPr lvl="0">
              <a:spcBef>
                <a:spcPts val="0"/>
              </a:spcBef>
              <a:buNone/>
            </a:pPr>
            <a:endParaRPr sz="1400" dirty="0"/>
          </a:p>
          <a:p>
            <a:pPr lvl="0">
              <a:spcBef>
                <a:spcPts val="0"/>
              </a:spcBef>
              <a:buNone/>
            </a:pPr>
            <a:endParaRPr sz="1400" dirty="0"/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Shape 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49" y="215336"/>
            <a:ext cx="9035900" cy="471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130550" y="1117425"/>
            <a:ext cx="8886600" cy="2730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FFFFFF"/>
                </a:solidFill>
              </a:rPr>
              <a:t>					</a:t>
            </a:r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FFFFFF"/>
                </a:solidFill>
              </a:rPr>
              <a:t>As outlined in the work of Fountas and Pinnell, </a:t>
            </a:r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FFFF00"/>
                </a:solidFill>
              </a:rPr>
              <a:t>“</a:t>
            </a:r>
            <a:r>
              <a:rPr lang="en" sz="2400" i="1">
                <a:solidFill>
                  <a:srgbClr val="FFFF00"/>
                </a:solidFill>
              </a:rPr>
              <a:t>Guided Reading </a:t>
            </a:r>
            <a:r>
              <a:rPr lang="en" sz="2400">
                <a:solidFill>
                  <a:srgbClr val="FFFF00"/>
                </a:solidFill>
              </a:rPr>
              <a:t>is a context in which a teacher supports each reader’s development of effective strategies for processing novel texts at increasingly challenging levels of difficulty”</a:t>
            </a:r>
            <a:r>
              <a:rPr lang="en" sz="2400">
                <a:solidFill>
                  <a:srgbClr val="FFFFFF"/>
                </a:solidFill>
              </a:rPr>
              <a:t> </a:t>
            </a:r>
          </a:p>
          <a:p>
            <a:pPr lvl="0" algn="ctr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FFFFFF"/>
                </a:solidFill>
              </a:rPr>
              <a:t>(Fountas &amp; Pinnell, 1996, p. 3)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FFFFFF"/>
                </a:solidFill>
              </a:rPr>
              <a:t>				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FFFFFF"/>
                </a:solidFill>
              </a:rPr>
              <a:t>			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FFFFFF"/>
                </a:solidFill>
              </a:rPr>
              <a:t>		</a:t>
            </a:r>
          </a:p>
          <a:p>
            <a:pPr lvl="0">
              <a:spcBef>
                <a:spcPts val="0"/>
              </a:spcBef>
              <a:buNone/>
            </a:pP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457200" y="742425"/>
            <a:ext cx="8229600" cy="3725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 charset="0"/>
              <a:buChar char="•"/>
            </a:pPr>
            <a:r>
              <a:rPr lang="en" sz="1800" dirty="0"/>
              <a:t>Teacher </a:t>
            </a:r>
            <a:r>
              <a:rPr lang="en" sz="1800" dirty="0" smtClean="0"/>
              <a:t>work</a:t>
            </a:r>
            <a:r>
              <a:rPr lang="en-US" sz="1800" dirty="0" smtClean="0"/>
              <a:t>s</a:t>
            </a:r>
            <a:r>
              <a:rPr lang="en" sz="1800" dirty="0" smtClean="0"/>
              <a:t> </a:t>
            </a:r>
            <a:r>
              <a:rPr lang="en" sz="1800" dirty="0"/>
              <a:t>with 2-6 students in a small group.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dirty="0"/>
              <a:t>							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 charset="0"/>
              <a:buChar char="•"/>
            </a:pPr>
            <a:r>
              <a:rPr lang="en" sz="1800" dirty="0"/>
              <a:t>Children are grouped according to similarities in reading development and or instructional reading levels					 							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 charset="0"/>
              <a:buChar char="•"/>
            </a:pPr>
            <a:r>
              <a:rPr lang="en" sz="1800" dirty="0"/>
              <a:t>Teacher introduces stories, strategies, and concepts within the group to increase independent application in appropriate leveled text.					 				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 charset="0"/>
              <a:buChar char="•"/>
            </a:pPr>
            <a:r>
              <a:rPr lang="en" sz="1800" dirty="0"/>
              <a:t>Every child reads and is supported by the teacher. (NOT ROUND ROBIN</a:t>
            </a:r>
            <a:r>
              <a:rPr lang="en" sz="1800" dirty="0" smtClean="0"/>
              <a:t>)</a:t>
            </a:r>
            <a:r>
              <a:rPr lang="en" sz="1800" dirty="0"/>
              <a:t>								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 charset="0"/>
              <a:buChar char="•"/>
            </a:pPr>
            <a:r>
              <a:rPr lang="en" sz="1800" dirty="0"/>
              <a:t>Emphasis is on strategic problem solving						 					</a:t>
            </a:r>
          </a:p>
          <a:p>
            <a:pPr marL="457200" lvl="0" indent="-311150" rtl="0">
              <a:lnSpc>
                <a:spcPct val="115000"/>
              </a:lnSpc>
              <a:spcBef>
                <a:spcPts val="0"/>
              </a:spcBef>
              <a:buClr>
                <a:schemeClr val="lt1"/>
              </a:buClr>
              <a:buSzPct val="72222"/>
              <a:buFont typeface="Arial" charset="0"/>
              <a:buChar char="•"/>
            </a:pPr>
            <a:r>
              <a:rPr lang="en" sz="1800" dirty="0"/>
              <a:t>It can be adapted for any grade. </a:t>
            </a:r>
          </a:p>
        </p:txBody>
      </p:sp>
      <p:sp>
        <p:nvSpPr>
          <p:cNvPr id="66" name="Shape 66"/>
          <p:cNvSpPr txBox="1"/>
          <p:nvPr/>
        </p:nvSpPr>
        <p:spPr>
          <a:xfrm>
            <a:off x="1579975" y="105875"/>
            <a:ext cx="5024400" cy="41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000">
                <a:solidFill>
                  <a:srgbClr val="FFFF00"/>
                </a:solidFill>
              </a:rPr>
              <a:t>Guided Reading Is…...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289650" y="187744"/>
            <a:ext cx="8229600" cy="3725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ct val="100000"/>
              <a:buFont typeface="Arial" charset="0"/>
              <a:buChar char="•"/>
            </a:pPr>
            <a:r>
              <a:rPr lang="en" sz="1800" dirty="0"/>
              <a:t>Teacher </a:t>
            </a:r>
            <a:r>
              <a:rPr lang="en" sz="1800" dirty="0" err="1" smtClean="0"/>
              <a:t>selec</a:t>
            </a:r>
            <a:r>
              <a:rPr lang="en-US" sz="1800" dirty="0" err="1" smtClean="0"/>
              <a:t>ts</a:t>
            </a:r>
            <a:r>
              <a:rPr lang="en" sz="1800" dirty="0" smtClean="0"/>
              <a:t> </a:t>
            </a:r>
            <a:r>
              <a:rPr lang="en" sz="1800" dirty="0"/>
              <a:t>books</a:t>
            </a:r>
          </a:p>
          <a:p>
            <a:pPr lvl="0" rtl="0">
              <a:spcBef>
                <a:spcPts val="0"/>
              </a:spcBef>
              <a:buNone/>
            </a:pPr>
            <a:endParaRPr lang="en-US" sz="1800" dirty="0" smtClean="0"/>
          </a:p>
          <a:p>
            <a:pPr lvl="0" rtl="0">
              <a:spcBef>
                <a:spcPts val="0"/>
              </a:spcBef>
              <a:buNone/>
            </a:pPr>
            <a:endParaRPr sz="1800" dirty="0"/>
          </a:p>
          <a:p>
            <a:pPr marL="457200" lvl="0" indent="-342900" rtl="0">
              <a:spcBef>
                <a:spcPts val="0"/>
              </a:spcBef>
              <a:buSzPct val="100000"/>
              <a:buFont typeface="Arial" charset="0"/>
              <a:buChar char="•"/>
            </a:pPr>
            <a:r>
              <a:rPr lang="en" sz="1800" dirty="0"/>
              <a:t>Groups </a:t>
            </a:r>
            <a:r>
              <a:rPr lang="en-US" sz="1800" dirty="0" smtClean="0"/>
              <a:t>are</a:t>
            </a:r>
            <a:r>
              <a:rPr lang="en" sz="1800" dirty="0" smtClean="0"/>
              <a:t> </a:t>
            </a:r>
            <a:r>
              <a:rPr lang="en" sz="1800" dirty="0"/>
              <a:t>dynamic; they change in response to assessment; they are flexible and fluid</a:t>
            </a:r>
          </a:p>
          <a:p>
            <a:pPr lvl="0" rtl="0">
              <a:spcBef>
                <a:spcPts val="0"/>
              </a:spcBef>
              <a:buNone/>
            </a:pPr>
            <a:endParaRPr lang="en-US" sz="1800" dirty="0" smtClean="0"/>
          </a:p>
          <a:p>
            <a:pPr lvl="0" rtl="0">
              <a:spcBef>
                <a:spcPts val="0"/>
              </a:spcBef>
              <a:buNone/>
            </a:pPr>
            <a:endParaRPr sz="1800" dirty="0"/>
          </a:p>
          <a:p>
            <a:pPr marL="457200" lvl="0" indent="-342900" rtl="0">
              <a:spcBef>
                <a:spcPts val="0"/>
              </a:spcBef>
              <a:buSzPct val="100000"/>
              <a:buFont typeface="Arial" charset="0"/>
              <a:buChar char="•"/>
            </a:pPr>
            <a:r>
              <a:rPr lang="en" sz="1800" dirty="0"/>
              <a:t>Teachers </a:t>
            </a:r>
            <a:r>
              <a:rPr lang="en" sz="1800" dirty="0" smtClean="0"/>
              <a:t>teach </a:t>
            </a:r>
            <a:r>
              <a:rPr lang="en" sz="1800" dirty="0"/>
              <a:t>word solving, searching for &amp; adjusting information, self-monitoring and correcting, summarizing, maintaining fluency, adjusting for purpose &amp; genre, predicting, making connections, synthesizing, inferring, analyzing and critiquing </a:t>
            </a:r>
            <a:r>
              <a:rPr lang="en" sz="1800" dirty="0" err="1"/>
              <a:t>Pinnell</a:t>
            </a:r>
            <a:r>
              <a:rPr lang="en" sz="1800" dirty="0"/>
              <a:t> &amp; </a:t>
            </a:r>
            <a:r>
              <a:rPr lang="en" sz="1800" dirty="0" err="1"/>
              <a:t>Fountas</a:t>
            </a:r>
            <a:r>
              <a:rPr lang="en" sz="1800" dirty="0"/>
              <a:t>, 2008)</a:t>
            </a:r>
          </a:p>
          <a:p>
            <a:pPr lvl="0" rtl="0">
              <a:spcBef>
                <a:spcPts val="0"/>
              </a:spcBef>
              <a:buNone/>
            </a:pPr>
            <a:endParaRPr lang="en-US" sz="1800" dirty="0" smtClean="0"/>
          </a:p>
          <a:p>
            <a:pPr lvl="0" rtl="0">
              <a:spcBef>
                <a:spcPts val="0"/>
              </a:spcBef>
              <a:buNone/>
            </a:pPr>
            <a:endParaRPr sz="1800" dirty="0"/>
          </a:p>
          <a:p>
            <a:pPr marL="457200" lvl="0" indent="-342900" rtl="0">
              <a:spcBef>
                <a:spcPts val="0"/>
              </a:spcBef>
              <a:buSzPct val="100000"/>
              <a:buFont typeface="Arial" charset="0"/>
              <a:buChar char="•"/>
            </a:pPr>
            <a:r>
              <a:rPr lang="en" sz="1800" dirty="0"/>
              <a:t>Teacher </a:t>
            </a:r>
            <a:r>
              <a:rPr lang="en" sz="1800" dirty="0" smtClean="0"/>
              <a:t>us</a:t>
            </a:r>
            <a:r>
              <a:rPr lang="en-US" sz="1800" dirty="0" err="1" smtClean="0"/>
              <a:t>es</a:t>
            </a:r>
            <a:r>
              <a:rPr lang="en" sz="1800" dirty="0" smtClean="0"/>
              <a:t> </a:t>
            </a:r>
            <a:r>
              <a:rPr lang="en" sz="1800" dirty="0"/>
              <a:t>explicit instruction of reading strategies</a:t>
            </a:r>
          </a:p>
          <a:p>
            <a:pPr lvl="0" rtl="0">
              <a:spcBef>
                <a:spcPts val="0"/>
              </a:spcBef>
              <a:buNone/>
            </a:pPr>
            <a:endParaRPr lang="en-US" sz="1800" dirty="0" smtClean="0"/>
          </a:p>
          <a:p>
            <a:pPr lvl="0" rtl="0">
              <a:spcBef>
                <a:spcPts val="0"/>
              </a:spcBef>
              <a:buNone/>
            </a:pPr>
            <a:endParaRPr sz="1800" dirty="0"/>
          </a:p>
          <a:p>
            <a:pPr marL="457200" lvl="0" indent="-342900">
              <a:spcBef>
                <a:spcPts val="0"/>
              </a:spcBef>
              <a:buSzPct val="100000"/>
              <a:buFont typeface="Arial" charset="0"/>
              <a:buChar char="•"/>
            </a:pPr>
            <a:r>
              <a:rPr lang="en" sz="1800" dirty="0"/>
              <a:t>Teacher </a:t>
            </a:r>
            <a:r>
              <a:rPr lang="en" sz="1800" dirty="0" err="1" smtClean="0"/>
              <a:t>incorporat</a:t>
            </a:r>
            <a:r>
              <a:rPr lang="en-US" sz="1800" dirty="0" err="1" smtClean="0"/>
              <a:t>es</a:t>
            </a:r>
            <a:r>
              <a:rPr lang="en" sz="1800" dirty="0" smtClean="0"/>
              <a:t> </a:t>
            </a:r>
            <a:r>
              <a:rPr lang="en" sz="1800" dirty="0"/>
              <a:t>explicit vocabulary instruction, phonics &amp; word work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412650" y="740703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">
                <a:solidFill>
                  <a:srgbClr val="FFFF00"/>
                </a:solidFill>
              </a:rPr>
              <a:t>Guiding Reading is NOT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457200" y="1305275"/>
            <a:ext cx="8229600" cy="3725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  <a:buFont typeface="Arial" charset="0"/>
              <a:buChar char="•"/>
            </a:pPr>
            <a:r>
              <a:rPr lang="en" sz="2400" dirty="0"/>
              <a:t>A complete reading program</a:t>
            </a:r>
          </a:p>
          <a:p>
            <a:pPr marL="457200" lvl="0" indent="-381000" rtl="0">
              <a:spcBef>
                <a:spcPts val="0"/>
              </a:spcBef>
              <a:buSzPct val="100000"/>
              <a:buFont typeface="Arial" charset="0"/>
              <a:buChar char="•"/>
            </a:pPr>
            <a:r>
              <a:rPr lang="en" sz="2400" dirty="0"/>
              <a:t>Consistent use of basal text</a:t>
            </a:r>
          </a:p>
          <a:p>
            <a:pPr marL="457200" lvl="0" indent="-381000" rtl="0">
              <a:spcBef>
                <a:spcPts val="0"/>
              </a:spcBef>
              <a:buSzPct val="100000"/>
              <a:buFont typeface="Arial" charset="0"/>
              <a:buChar char="•"/>
            </a:pPr>
            <a:r>
              <a:rPr lang="en" sz="2400" dirty="0"/>
              <a:t>Whole group instruction</a:t>
            </a:r>
          </a:p>
          <a:p>
            <a:pPr marL="457200" lvl="0" indent="-381000" rtl="0">
              <a:spcBef>
                <a:spcPts val="0"/>
              </a:spcBef>
              <a:buSzPct val="100000"/>
              <a:buFont typeface="Arial" charset="0"/>
              <a:buChar char="•"/>
            </a:pPr>
            <a:r>
              <a:rPr lang="en" sz="2400" dirty="0"/>
              <a:t>Writing vocabulary definitions </a:t>
            </a:r>
          </a:p>
          <a:p>
            <a:pPr marL="457200" lvl="0" indent="-381000" rtl="0">
              <a:spcBef>
                <a:spcPts val="0"/>
              </a:spcBef>
              <a:buSzPct val="100000"/>
              <a:buFont typeface="Arial" charset="0"/>
              <a:buChar char="•"/>
            </a:pPr>
            <a:r>
              <a:rPr lang="en" sz="2400" dirty="0"/>
              <a:t>Writing without purpose</a:t>
            </a:r>
          </a:p>
          <a:p>
            <a:pPr marL="457200" lvl="0" indent="-381000" rtl="0">
              <a:spcBef>
                <a:spcPts val="0"/>
              </a:spcBef>
              <a:buSzPct val="100000"/>
              <a:buFont typeface="Arial" charset="0"/>
              <a:buChar char="•"/>
            </a:pPr>
            <a:r>
              <a:rPr lang="en" sz="2400" dirty="0"/>
              <a:t>Round robin reading/Popcorn reading</a:t>
            </a:r>
          </a:p>
          <a:p>
            <a:pPr marL="457200" lvl="0" indent="-381000" rtl="0">
              <a:spcBef>
                <a:spcPts val="0"/>
              </a:spcBef>
              <a:buSzPct val="100000"/>
              <a:buFont typeface="Arial" charset="0"/>
              <a:buChar char="•"/>
            </a:pPr>
            <a:r>
              <a:rPr lang="en" sz="2400" dirty="0"/>
              <a:t>Sustained silent reading </a:t>
            </a:r>
          </a:p>
          <a:p>
            <a:pPr marL="457200" lvl="0" indent="-381000" rtl="0">
              <a:spcBef>
                <a:spcPts val="0"/>
              </a:spcBef>
              <a:buSzPct val="100000"/>
              <a:buFont typeface="Arial" charset="0"/>
              <a:buChar char="•"/>
            </a:pPr>
            <a:r>
              <a:rPr lang="en" sz="2400" dirty="0"/>
              <a:t>Just for young children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414300" y="1690346"/>
            <a:ext cx="8315400" cy="1762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https://www.teachingchannel.org/videos/guided-reading-introduction#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-dark">
  <a:themeElements>
    <a:clrScheme name="Custom 345">
      <a:dk1>
        <a:srgbClr val="000000"/>
      </a:dk1>
      <a:lt1>
        <a:srgbClr val="FFFFFF"/>
      </a:lt1>
      <a:dk2>
        <a:srgbClr val="4C4C4C"/>
      </a:dk2>
      <a:lt2>
        <a:srgbClr val="CCCCCC"/>
      </a:lt2>
      <a:accent1>
        <a:srgbClr val="89B4B8"/>
      </a:accent1>
      <a:accent2>
        <a:srgbClr val="AFA6CA"/>
      </a:accent2>
      <a:accent3>
        <a:srgbClr val="A5B492"/>
      </a:accent3>
      <a:accent4>
        <a:srgbClr val="E8CD6D"/>
      </a:accent4>
      <a:accent5>
        <a:srgbClr val="F4A447"/>
      </a:accent5>
      <a:accent6>
        <a:srgbClr val="D09D94"/>
      </a:accent6>
      <a:hlink>
        <a:srgbClr val="5EA7AA"/>
      </a:hlink>
      <a:folHlink>
        <a:srgbClr val="A295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945</Words>
  <Application>Microsoft Office PowerPoint</Application>
  <PresentationFormat>On-screen Show (16:9)</PresentationFormat>
  <Paragraphs>312</Paragraphs>
  <Slides>37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Comic Sans MS</vt:lpstr>
      <vt:lpstr>simple-dark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Guiding Reading is NOT </vt:lpstr>
      <vt:lpstr>https://www.teachingchannel.org/videos/guided-reading-introduction# </vt:lpstr>
      <vt:lpstr>PowerPoint Presentation</vt:lpstr>
      <vt:lpstr>Elements of Guided Reading</vt:lpstr>
      <vt:lpstr>PowerPoint Presentation</vt:lpstr>
      <vt:lpstr>Small Dynamic Groups</vt:lpstr>
      <vt:lpstr>Grouping </vt:lpstr>
      <vt:lpstr>PowerPoint Presentation</vt:lpstr>
      <vt:lpstr>Levels         </vt:lpstr>
      <vt:lpstr>PowerPoint Presentation</vt:lpstr>
      <vt:lpstr>Data Wall &amp; Spreadsheets</vt:lpstr>
      <vt:lpstr>PowerPoint Presentation</vt:lpstr>
      <vt:lpstr>2. Instructional Leveled Text</vt:lpstr>
      <vt:lpstr>Targeted Teaching</vt:lpstr>
      <vt:lpstr>PowerPoint Presentation</vt:lpstr>
      <vt:lpstr>Before</vt:lpstr>
      <vt:lpstr>During</vt:lpstr>
      <vt:lpstr>After </vt:lpstr>
      <vt:lpstr>PowerPoint Presentation</vt:lpstr>
      <vt:lpstr>3. Literacy Stations</vt:lpstr>
      <vt:lpstr>PowerPoint Presentation</vt:lpstr>
      <vt:lpstr>PowerPoint Presentation</vt:lpstr>
      <vt:lpstr>Intermediate/Middle Grades</vt:lpstr>
      <vt:lpstr>PowerPoint Presentation</vt:lpstr>
      <vt:lpstr>Reader’s Notebook</vt:lpstr>
      <vt:lpstr>Reader’s Workshop Structure </vt:lpstr>
      <vt:lpstr>PowerPoint Presentation</vt:lpstr>
      <vt:lpstr>According to the  National Institute of Literacy</vt:lpstr>
      <vt:lpstr>PowerPoint Presentation</vt:lpstr>
      <vt:lpstr>Resources: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Crystal</dc:creator>
  <cp:lastModifiedBy>Crystal</cp:lastModifiedBy>
  <cp:revision>4</cp:revision>
  <dcterms:modified xsi:type="dcterms:W3CDTF">2017-02-02T19:47:54Z</dcterms:modified>
</cp:coreProperties>
</file>